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3" r:id="rId6"/>
    <p:sldId id="261" r:id="rId7"/>
    <p:sldId id="265" r:id="rId8"/>
    <p:sldId id="262" r:id="rId9"/>
    <p:sldId id="259" r:id="rId10"/>
    <p:sldId id="276" r:id="rId11"/>
    <p:sldId id="266" r:id="rId12"/>
    <p:sldId id="267" r:id="rId13"/>
    <p:sldId id="273" r:id="rId14"/>
    <p:sldId id="269" r:id="rId15"/>
    <p:sldId id="270" r:id="rId16"/>
    <p:sldId id="274" r:id="rId17"/>
    <p:sldId id="271" r:id="rId18"/>
    <p:sldId id="268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8" d="100"/>
          <a:sy n="88" d="100"/>
        </p:scale>
        <p:origin x="96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6D70B-F0AC-4964-A815-542985282456}" type="datetimeFigureOut">
              <a:rPr lang="fr-BE" smtClean="0"/>
              <a:t>05-01-18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76C6-D273-4FCE-9BFD-FE8E8359313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10206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6D70B-F0AC-4964-A815-542985282456}" type="datetimeFigureOut">
              <a:rPr lang="fr-BE" smtClean="0"/>
              <a:t>05-01-18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76C6-D273-4FCE-9BFD-FE8E8359313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08841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6D70B-F0AC-4964-A815-542985282456}" type="datetimeFigureOut">
              <a:rPr lang="fr-BE" smtClean="0"/>
              <a:t>05-01-18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76C6-D273-4FCE-9BFD-FE8E8359313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68119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6D70B-F0AC-4964-A815-542985282456}" type="datetimeFigureOut">
              <a:rPr lang="fr-BE" smtClean="0"/>
              <a:t>05-01-18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76C6-D273-4FCE-9BFD-FE8E8359313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97890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6D70B-F0AC-4964-A815-542985282456}" type="datetimeFigureOut">
              <a:rPr lang="fr-BE" smtClean="0"/>
              <a:t>05-01-18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76C6-D273-4FCE-9BFD-FE8E8359313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72134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6D70B-F0AC-4964-A815-542985282456}" type="datetimeFigureOut">
              <a:rPr lang="fr-BE" smtClean="0"/>
              <a:t>05-01-18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76C6-D273-4FCE-9BFD-FE8E8359313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18536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6D70B-F0AC-4964-A815-542985282456}" type="datetimeFigureOut">
              <a:rPr lang="fr-BE" smtClean="0"/>
              <a:t>05-01-18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76C6-D273-4FCE-9BFD-FE8E8359313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01430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6D70B-F0AC-4964-A815-542985282456}" type="datetimeFigureOut">
              <a:rPr lang="fr-BE" smtClean="0"/>
              <a:t>05-01-18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76C6-D273-4FCE-9BFD-FE8E8359313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16824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6D70B-F0AC-4964-A815-542985282456}" type="datetimeFigureOut">
              <a:rPr lang="fr-BE" smtClean="0"/>
              <a:t>05-01-18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76C6-D273-4FCE-9BFD-FE8E8359313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35491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6D70B-F0AC-4964-A815-542985282456}" type="datetimeFigureOut">
              <a:rPr lang="fr-BE" smtClean="0"/>
              <a:t>05-01-18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76C6-D273-4FCE-9BFD-FE8E8359313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23167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6D70B-F0AC-4964-A815-542985282456}" type="datetimeFigureOut">
              <a:rPr lang="fr-BE" smtClean="0"/>
              <a:t>05-01-18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F76C6-D273-4FCE-9BFD-FE8E8359313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86502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6D70B-F0AC-4964-A815-542985282456}" type="datetimeFigureOut">
              <a:rPr lang="fr-BE" smtClean="0"/>
              <a:t>05-01-18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F76C6-D273-4FCE-9BFD-FE8E8359313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08232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0">
              <a:schemeClr val="tx1"/>
            </a:gs>
            <a:gs pos="100000">
              <a:schemeClr val="bg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2231073"/>
            <a:ext cx="9144000" cy="2387600"/>
          </a:xfrm>
        </p:spPr>
        <p:txBody>
          <a:bodyPr>
            <a:noAutofit/>
          </a:bodyPr>
          <a:lstStyle/>
          <a:p>
            <a:r>
              <a:rPr lang="fr-BE" sz="9600" b="1" dirty="0" smtClean="0"/>
              <a:t>The AES</a:t>
            </a:r>
            <a:br>
              <a:rPr lang="fr-BE" sz="9600" b="1" dirty="0" smtClean="0"/>
            </a:br>
            <a:r>
              <a:rPr lang="fr-BE" sz="9600" b="1" dirty="0" smtClean="0"/>
              <a:t> Block Cypher</a:t>
            </a:r>
            <a:endParaRPr lang="fr-BE" sz="9600" b="1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9944100" y="4994910"/>
            <a:ext cx="723900" cy="262890"/>
          </a:xfrm>
        </p:spPr>
        <p:txBody>
          <a:bodyPr>
            <a:normAutofit fontScale="62500" lnSpcReduction="20000"/>
          </a:bodyPr>
          <a:lstStyle/>
          <a:p>
            <a:endParaRPr lang="fr-BE" dirty="0"/>
          </a:p>
        </p:txBody>
      </p:sp>
      <p:pic>
        <p:nvPicPr>
          <p:cNvPr id="5" name="gens qui marchent.vid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2000" y="0"/>
            <a:ext cx="12204000" cy="685895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96686" y="548240"/>
            <a:ext cx="107333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sz="9600" b="1" dirty="0" smtClean="0"/>
              <a:t>      </a:t>
            </a:r>
            <a:r>
              <a:rPr lang="fr-BE" sz="4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The Advanced </a:t>
            </a:r>
            <a:r>
              <a:rPr lang="fr-BE" sz="4000" b="1" dirty="0" err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Encryption</a:t>
            </a:r>
            <a:r>
              <a:rPr lang="fr-BE" sz="4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Standard</a:t>
            </a:r>
            <a:endParaRPr lang="fr-BE" sz="4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5494324" y="6480414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2017-2018</a:t>
            </a:r>
            <a:endParaRPr lang="fr-BE" dirty="0"/>
          </a:p>
        </p:txBody>
      </p:sp>
      <p:sp>
        <p:nvSpPr>
          <p:cNvPr id="7" name="ZoneTexte 6"/>
          <p:cNvSpPr txBox="1"/>
          <p:nvPr/>
        </p:nvSpPr>
        <p:spPr>
          <a:xfrm>
            <a:off x="4920929" y="3704524"/>
            <a:ext cx="2338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BICS – Sean ACHTATOU</a:t>
            </a:r>
            <a:endParaRPr lang="fr-BE" dirty="0"/>
          </a:p>
        </p:txBody>
      </p:sp>
      <p:sp>
        <p:nvSpPr>
          <p:cNvPr id="8" name="ZoneTexte 7"/>
          <p:cNvSpPr txBox="1"/>
          <p:nvPr/>
        </p:nvSpPr>
        <p:spPr>
          <a:xfrm>
            <a:off x="3897086" y="2438400"/>
            <a:ext cx="6047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BE" dirty="0"/>
          </a:p>
        </p:txBody>
      </p:sp>
      <p:sp>
        <p:nvSpPr>
          <p:cNvPr id="9" name="ZoneTexte 8"/>
          <p:cNvSpPr txBox="1"/>
          <p:nvPr/>
        </p:nvSpPr>
        <p:spPr>
          <a:xfrm>
            <a:off x="3727013" y="2122717"/>
            <a:ext cx="4825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36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Block </a:t>
            </a:r>
            <a:r>
              <a:rPr lang="fr-BE" sz="3600" b="1" dirty="0" err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Cipher</a:t>
            </a:r>
            <a:r>
              <a:rPr lang="fr-BE" sz="36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and Modes</a:t>
            </a:r>
            <a:endParaRPr lang="fr-BE" sz="3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4757057" y="3997546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 smtClean="0"/>
              <a:t>University</a:t>
            </a:r>
            <a:r>
              <a:rPr lang="fr-BE" dirty="0"/>
              <a:t> </a:t>
            </a:r>
            <a:r>
              <a:rPr lang="fr-BE" dirty="0" smtClean="0"/>
              <a:t>Of Luxembourg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95126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5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400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65" y="0"/>
            <a:ext cx="1220683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13975" y="2697795"/>
            <a:ext cx="8668207" cy="1015663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fr-BE" sz="6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fr-BE" sz="6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4</a:t>
            </a:r>
            <a:r>
              <a:rPr lang="fr-BE" sz="60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. </a:t>
            </a:r>
            <a:r>
              <a:rPr lang="fr-BE" sz="60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Technical</a:t>
            </a:r>
            <a:r>
              <a:rPr lang="fr-BE" sz="60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and Scientific</a:t>
            </a:r>
            <a:endParaRPr lang="fr-BE" sz="6000" b="1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2163849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0">
              <a:schemeClr val="tx1"/>
            </a:gs>
            <a:gs pos="100000">
              <a:schemeClr val="bg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2085538" cy="54378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2497" y="41059"/>
            <a:ext cx="201805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Key Expansion</a:t>
            </a:r>
            <a:endParaRPr lang="fr-FR" sz="2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51" y="978903"/>
            <a:ext cx="6705799" cy="531497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33400" y="1285875"/>
            <a:ext cx="2466975" cy="866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" name="Rectangle 5"/>
          <p:cNvSpPr/>
          <p:nvPr/>
        </p:nvSpPr>
        <p:spPr>
          <a:xfrm>
            <a:off x="533399" y="2371726"/>
            <a:ext cx="3048001" cy="628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" name="Rectangle 10"/>
          <p:cNvSpPr/>
          <p:nvPr/>
        </p:nvSpPr>
        <p:spPr>
          <a:xfrm>
            <a:off x="533400" y="3267074"/>
            <a:ext cx="2343150" cy="2905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908" y="4367800"/>
            <a:ext cx="2967630" cy="24902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516" y="4367800"/>
            <a:ext cx="2695428" cy="24902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278" y="4367800"/>
            <a:ext cx="2826721" cy="24902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908" y="1314"/>
            <a:ext cx="2967630" cy="2151336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908" y="2152650"/>
            <a:ext cx="2967630" cy="221515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538" y="-1"/>
            <a:ext cx="5438141" cy="436780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51" y="1025074"/>
            <a:ext cx="7652318" cy="5247502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23368" y="2350425"/>
            <a:ext cx="4986780" cy="14555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Rectangle 19"/>
          <p:cNvSpPr/>
          <p:nvPr/>
        </p:nvSpPr>
        <p:spPr>
          <a:xfrm>
            <a:off x="471629" y="4072679"/>
            <a:ext cx="3232267" cy="11215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Rectangle 20"/>
          <p:cNvSpPr/>
          <p:nvPr/>
        </p:nvSpPr>
        <p:spPr>
          <a:xfrm>
            <a:off x="471629" y="5392875"/>
            <a:ext cx="4986780" cy="811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409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3" grpId="0" animBg="1"/>
      <p:bldP spid="6" grpId="0" animBg="1"/>
      <p:bldP spid="11" grpId="0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0">
              <a:schemeClr val="tx1"/>
            </a:gs>
            <a:gs pos="100000">
              <a:schemeClr val="bg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44353" y="1360713"/>
            <a:ext cx="11917018" cy="53775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085538" cy="54378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4353" y="41059"/>
            <a:ext cx="181434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Initial Round</a:t>
            </a:r>
          </a:p>
        </p:txBody>
      </p:sp>
      <p:sp>
        <p:nvSpPr>
          <p:cNvPr id="6" name="Rectangle 5"/>
          <p:cNvSpPr/>
          <p:nvPr/>
        </p:nvSpPr>
        <p:spPr>
          <a:xfrm>
            <a:off x="4607933" y="543784"/>
            <a:ext cx="3107902" cy="70788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0" cap="none" spc="0" dirty="0" err="1" smtClean="0">
                <a:ln w="0">
                  <a:solidFill>
                    <a:schemeClr val="bg1"/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AddRoundKey</a:t>
            </a:r>
            <a:endParaRPr lang="fr-FR" sz="4000" b="0" cap="none" spc="0" dirty="0">
              <a:ln w="0">
                <a:solidFill>
                  <a:schemeClr val="bg1"/>
                </a:solidFill>
              </a:ln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863" y="1654783"/>
            <a:ext cx="6156042" cy="4789401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25" y="2296792"/>
            <a:ext cx="11591274" cy="3059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50449" y="3440784"/>
            <a:ext cx="4590854" cy="14045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1328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  <p:bldP spid="5" grpId="0"/>
      <p:bldP spid="6" grpId="0" animBg="1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0">
              <a:schemeClr val="tx1"/>
            </a:gs>
            <a:gs pos="100000">
              <a:schemeClr val="bg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88139" y="731192"/>
            <a:ext cx="2092114" cy="70788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Rectangle 11"/>
          <p:cNvSpPr/>
          <p:nvPr/>
        </p:nvSpPr>
        <p:spPr>
          <a:xfrm>
            <a:off x="8989155" y="743051"/>
            <a:ext cx="3107902" cy="70788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" name="Rectangle 10"/>
          <p:cNvSpPr/>
          <p:nvPr/>
        </p:nvSpPr>
        <p:spPr>
          <a:xfrm>
            <a:off x="5700878" y="731192"/>
            <a:ext cx="2781282" cy="70788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Rectangle 9"/>
          <p:cNvSpPr/>
          <p:nvPr/>
        </p:nvSpPr>
        <p:spPr>
          <a:xfrm>
            <a:off x="2871251" y="731192"/>
            <a:ext cx="2238629" cy="70788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2085538" cy="54378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45101" y="41059"/>
            <a:ext cx="101284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Round</a:t>
            </a:r>
          </a:p>
        </p:txBody>
      </p:sp>
      <p:sp>
        <p:nvSpPr>
          <p:cNvPr id="4" name="Rectangle 3"/>
          <p:cNvSpPr/>
          <p:nvPr/>
        </p:nvSpPr>
        <p:spPr>
          <a:xfrm>
            <a:off x="188139" y="736714"/>
            <a:ext cx="2089033" cy="70788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dirty="0" err="1" smtClean="0">
                <a:ln w="0">
                  <a:solidFill>
                    <a:schemeClr val="bg1"/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SubBytes</a:t>
            </a:r>
            <a:endParaRPr lang="fr-FR" sz="4000" b="0" cap="none" spc="0" dirty="0">
              <a:ln w="0">
                <a:solidFill>
                  <a:schemeClr val="bg1"/>
                </a:solidFill>
              </a:ln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74332" y="731192"/>
            <a:ext cx="2235548" cy="70788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dirty="0" err="1" smtClean="0">
                <a:ln w="0">
                  <a:solidFill>
                    <a:schemeClr val="bg1"/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ShiftRows</a:t>
            </a:r>
            <a:endParaRPr lang="fr-FR" sz="4000" b="0" cap="none" spc="0" dirty="0">
              <a:ln w="0">
                <a:solidFill>
                  <a:schemeClr val="bg1"/>
                </a:solidFill>
              </a:ln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07040" y="731192"/>
            <a:ext cx="2775120" cy="70788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dirty="0" err="1" smtClean="0">
                <a:ln w="0">
                  <a:solidFill>
                    <a:schemeClr val="bg1"/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MixColumns</a:t>
            </a:r>
            <a:endParaRPr lang="fr-FR" sz="4000" b="0" cap="none" spc="0" dirty="0">
              <a:ln w="0">
                <a:solidFill>
                  <a:schemeClr val="bg1"/>
                </a:solidFill>
              </a:ln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92236" y="736714"/>
            <a:ext cx="3107902" cy="70788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dirty="0" err="1" smtClean="0">
                <a:ln w="0">
                  <a:solidFill>
                    <a:schemeClr val="bg1"/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AddRoundKey</a:t>
            </a:r>
            <a:endParaRPr lang="fr-FR" sz="4000" b="0" cap="none" spc="0" dirty="0">
              <a:ln w="0">
                <a:solidFill>
                  <a:schemeClr val="bg1"/>
                </a:solidFill>
              </a:ln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4353" y="1632008"/>
            <a:ext cx="11917018" cy="510624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655" y="1920222"/>
            <a:ext cx="8739198" cy="4529817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15" y="2266320"/>
            <a:ext cx="10363200" cy="3837623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538" y="1920222"/>
            <a:ext cx="8557281" cy="454249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791" y="1790429"/>
            <a:ext cx="6156042" cy="4789401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4" y="2133601"/>
            <a:ext cx="9342176" cy="4103056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763486" y="3222171"/>
            <a:ext cx="2100943" cy="2503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" name="Rectangle 18"/>
          <p:cNvSpPr/>
          <p:nvPr/>
        </p:nvSpPr>
        <p:spPr>
          <a:xfrm>
            <a:off x="2112319" y="3829527"/>
            <a:ext cx="2100943" cy="1852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945" y="1848144"/>
            <a:ext cx="6167838" cy="461456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596945" y="1907546"/>
            <a:ext cx="5898757" cy="22725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710" y="1700226"/>
            <a:ext cx="2276793" cy="498248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056532" y="1851997"/>
            <a:ext cx="2009614" cy="948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" name="Rectangle 23"/>
          <p:cNvSpPr/>
          <p:nvPr/>
        </p:nvSpPr>
        <p:spPr>
          <a:xfrm>
            <a:off x="3056532" y="2842869"/>
            <a:ext cx="2009614" cy="948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" name="Rectangle 24"/>
          <p:cNvSpPr/>
          <p:nvPr/>
        </p:nvSpPr>
        <p:spPr>
          <a:xfrm>
            <a:off x="3056532" y="3810309"/>
            <a:ext cx="2009614" cy="7504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" name="Rectangle 25"/>
          <p:cNvSpPr/>
          <p:nvPr/>
        </p:nvSpPr>
        <p:spPr>
          <a:xfrm>
            <a:off x="3056532" y="4573443"/>
            <a:ext cx="2009614" cy="6216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8" name="Rectangle 27"/>
          <p:cNvSpPr/>
          <p:nvPr/>
        </p:nvSpPr>
        <p:spPr>
          <a:xfrm>
            <a:off x="3056532" y="5285282"/>
            <a:ext cx="2009614" cy="9088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58" y="1686354"/>
            <a:ext cx="7773485" cy="498752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420254" y="1942106"/>
            <a:ext cx="3852706" cy="11216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766" y="1872803"/>
            <a:ext cx="7381530" cy="4617684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4449319" y="4226002"/>
            <a:ext cx="5668339" cy="21404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398" y="1805498"/>
            <a:ext cx="7662733" cy="4788204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4318466" y="1734880"/>
            <a:ext cx="5922467" cy="22650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35" name="Image 3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25" y="2296792"/>
            <a:ext cx="11591274" cy="3059000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650449" y="3440784"/>
            <a:ext cx="4590854" cy="14045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3637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2" grpId="0" animBg="1"/>
      <p:bldP spid="11" grpId="0" animBg="1"/>
      <p:bldP spid="11" grpId="1" animBg="1"/>
      <p:bldP spid="10" grpId="0" animBg="1"/>
      <p:bldP spid="10" grpId="1" animBg="1"/>
      <p:bldP spid="2" grpId="0" animBg="1"/>
      <p:bldP spid="3" grpId="0"/>
      <p:bldP spid="4" grpId="0" animBg="1"/>
      <p:bldP spid="5" grpId="0" animBg="1"/>
      <p:bldP spid="6" grpId="0" animBg="1"/>
      <p:bldP spid="7" grpId="0" animBg="1"/>
      <p:bldP spid="8" grpId="0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8" grpId="0" animBg="1"/>
      <p:bldP spid="28" grpId="1" animBg="1"/>
      <p:bldP spid="30" grpId="0" animBg="1"/>
      <p:bldP spid="30" grpId="1" animBg="1"/>
      <p:bldP spid="30" grpId="2" animBg="1"/>
      <p:bldP spid="33" grpId="0" animBg="1"/>
      <p:bldP spid="33" grpId="1" animBg="1"/>
      <p:bldP spid="34" grpId="0" animBg="1"/>
      <p:bldP spid="34" grpId="1" animBg="1"/>
      <p:bldP spid="3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0">
              <a:schemeClr val="tx1"/>
            </a:gs>
            <a:gs pos="100000">
              <a:schemeClr val="bg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813152" y="-1"/>
            <a:ext cx="45719" cy="6858001"/>
          </a:xfrm>
          <a:prstGeom prst="rect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" name="Rectangle 15"/>
          <p:cNvSpPr/>
          <p:nvPr/>
        </p:nvSpPr>
        <p:spPr>
          <a:xfrm>
            <a:off x="8411502" y="-2"/>
            <a:ext cx="45719" cy="6858001"/>
          </a:xfrm>
          <a:prstGeom prst="rect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95033"/>
            <a:ext cx="12192000" cy="86793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2085538" cy="54378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17775" y="41059"/>
            <a:ext cx="66749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ECB</a:t>
            </a:r>
            <a:endParaRPr lang="fr-FR" sz="2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128257" y="-1"/>
            <a:ext cx="2085538" cy="54378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828620" y="11838"/>
            <a:ext cx="68480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CBC</a:t>
            </a:r>
            <a:endParaRPr lang="fr-FR" sz="2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106462" y="11838"/>
            <a:ext cx="2085538" cy="54378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820454" y="52897"/>
            <a:ext cx="6750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CTR</a:t>
            </a:r>
            <a:endParaRPr lang="fr-FR" sz="2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-11568" y="584843"/>
            <a:ext cx="177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 err="1" smtClean="0"/>
              <a:t>Properties</a:t>
            </a:r>
            <a:r>
              <a:rPr lang="fr-BE" b="1" dirty="0" smtClean="0"/>
              <a:t> : 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3858871" y="584843"/>
            <a:ext cx="1291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 err="1" smtClean="0"/>
              <a:t>Properties</a:t>
            </a:r>
            <a:r>
              <a:rPr lang="fr-BE" b="1" dirty="0" smtClean="0"/>
              <a:t> :</a:t>
            </a:r>
            <a:endParaRPr lang="fr-BE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8457221" y="584843"/>
            <a:ext cx="1291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 err="1" smtClean="0"/>
              <a:t>Properties</a:t>
            </a:r>
            <a:r>
              <a:rPr lang="fr-BE" b="1" dirty="0" smtClean="0"/>
              <a:t> :</a:t>
            </a:r>
            <a:endParaRPr lang="fr-BE" b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1189036" y="584843"/>
            <a:ext cx="27007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sz="1600" i="1" dirty="0" err="1" smtClean="0"/>
              <a:t>Independant</a:t>
            </a:r>
            <a:r>
              <a:rPr lang="fr-BE" sz="1600" i="1" dirty="0" smtClean="0"/>
              <a:t> Block </a:t>
            </a:r>
            <a:r>
              <a:rPr lang="fr-BE" sz="1600" i="1" dirty="0" err="1" smtClean="0"/>
              <a:t>Ciphers</a:t>
            </a:r>
            <a:endParaRPr lang="fr-BE" sz="1600" i="1" dirty="0" smtClean="0"/>
          </a:p>
          <a:p>
            <a:pPr marL="285750" indent="-285750">
              <a:buFontTx/>
              <a:buChar char="-"/>
            </a:pPr>
            <a:r>
              <a:rPr lang="fr-BE" sz="1600" i="1" dirty="0" smtClean="0"/>
              <a:t>No Initialisation </a:t>
            </a:r>
            <a:r>
              <a:rPr lang="fr-BE" sz="1600" i="1" dirty="0" err="1" smtClean="0"/>
              <a:t>Vector</a:t>
            </a:r>
            <a:r>
              <a:rPr lang="fr-BE" sz="1600" i="1" dirty="0" smtClean="0"/>
              <a:t> [IV]</a:t>
            </a:r>
            <a:endParaRPr lang="fr-BE" sz="1600" i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5188533" y="584843"/>
            <a:ext cx="2635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600" dirty="0" smtClean="0"/>
              <a:t>- </a:t>
            </a:r>
            <a:r>
              <a:rPr lang="fr-BE" sz="1600" i="1" dirty="0" err="1" smtClean="0"/>
              <a:t>Dependant</a:t>
            </a:r>
            <a:r>
              <a:rPr lang="fr-BE" sz="1600" i="1" dirty="0" smtClean="0"/>
              <a:t> Block </a:t>
            </a:r>
            <a:r>
              <a:rPr lang="fr-BE" sz="1600" i="1" dirty="0" err="1" smtClean="0"/>
              <a:t>Ciphers</a:t>
            </a:r>
            <a:endParaRPr lang="fr-BE" sz="1600" i="1" dirty="0" smtClean="0"/>
          </a:p>
          <a:p>
            <a:r>
              <a:rPr lang="fr-BE" sz="1600" i="1" dirty="0" smtClean="0"/>
              <a:t>- One Initialisation </a:t>
            </a:r>
            <a:r>
              <a:rPr lang="fr-BE" sz="1600" i="1" dirty="0" err="1" smtClean="0"/>
              <a:t>Vector</a:t>
            </a:r>
            <a:r>
              <a:rPr lang="fr-BE" sz="1600" i="1" dirty="0" smtClean="0"/>
              <a:t> [IV]</a:t>
            </a:r>
            <a:endParaRPr lang="fr-BE" sz="1600" i="1" dirty="0"/>
          </a:p>
        </p:txBody>
      </p:sp>
      <p:sp>
        <p:nvSpPr>
          <p:cNvPr id="20" name="ZoneTexte 19"/>
          <p:cNvSpPr txBox="1"/>
          <p:nvPr/>
        </p:nvSpPr>
        <p:spPr>
          <a:xfrm>
            <a:off x="9512949" y="596681"/>
            <a:ext cx="2660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600" dirty="0" smtClean="0"/>
              <a:t>   - </a:t>
            </a:r>
            <a:r>
              <a:rPr lang="fr-BE" sz="1600" i="1" dirty="0" err="1" smtClean="0"/>
              <a:t>Independant</a:t>
            </a:r>
            <a:r>
              <a:rPr lang="fr-BE" sz="1600" i="1" dirty="0" smtClean="0"/>
              <a:t> Block </a:t>
            </a:r>
            <a:r>
              <a:rPr lang="fr-BE" sz="1600" i="1" dirty="0" err="1" smtClean="0"/>
              <a:t>Ciphers</a:t>
            </a:r>
            <a:endParaRPr lang="fr-BE" sz="1600" i="1" dirty="0"/>
          </a:p>
          <a:p>
            <a:r>
              <a:rPr lang="fr-BE" sz="1600" i="1" dirty="0" smtClean="0"/>
              <a:t>   - </a:t>
            </a:r>
            <a:r>
              <a:rPr lang="fr-BE" sz="1600" i="1" dirty="0" err="1" smtClean="0"/>
              <a:t>Using</a:t>
            </a:r>
            <a:r>
              <a:rPr lang="fr-BE" sz="1600" i="1" dirty="0" smtClean="0"/>
              <a:t> a </a:t>
            </a:r>
            <a:r>
              <a:rPr lang="fr-BE" sz="1600" i="1" dirty="0" err="1" smtClean="0"/>
              <a:t>counter</a:t>
            </a:r>
            <a:endParaRPr lang="fr-BE" sz="1600" i="1" dirty="0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774" y="1418035"/>
            <a:ext cx="4297688" cy="1730516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071" y="1418035"/>
            <a:ext cx="4300958" cy="168932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229" y="1399438"/>
            <a:ext cx="3780420" cy="165944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" y="1454773"/>
            <a:ext cx="12185182" cy="389356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0" y="2917371"/>
            <a:ext cx="9512949" cy="4463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" name="Rectangle 23"/>
          <p:cNvSpPr/>
          <p:nvPr/>
        </p:nvSpPr>
        <p:spPr>
          <a:xfrm>
            <a:off x="0" y="4427411"/>
            <a:ext cx="9512949" cy="2875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" name="ZoneTexte 12"/>
          <p:cNvSpPr txBox="1"/>
          <p:nvPr/>
        </p:nvSpPr>
        <p:spPr>
          <a:xfrm>
            <a:off x="9929197" y="2384849"/>
            <a:ext cx="3114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500" dirty="0" smtClean="0">
                <a:solidFill>
                  <a:srgbClr val="FF0000"/>
                </a:solidFill>
              </a:rPr>
              <a:t>H</a:t>
            </a:r>
          </a:p>
          <a:p>
            <a:r>
              <a:rPr lang="fr-BE" sz="1500" dirty="0" smtClean="0">
                <a:solidFill>
                  <a:srgbClr val="FF0000"/>
                </a:solidFill>
              </a:rPr>
              <a:t>E</a:t>
            </a:r>
          </a:p>
          <a:p>
            <a:r>
              <a:rPr lang="fr-BE" sz="1500" dirty="0" smtClean="0">
                <a:solidFill>
                  <a:srgbClr val="FF0000"/>
                </a:solidFill>
              </a:rPr>
              <a:t>L</a:t>
            </a:r>
          </a:p>
          <a:p>
            <a:r>
              <a:rPr lang="fr-BE" sz="1500" dirty="0" smtClean="0">
                <a:solidFill>
                  <a:srgbClr val="FF0000"/>
                </a:solidFill>
              </a:rPr>
              <a:t>L</a:t>
            </a:r>
          </a:p>
          <a:p>
            <a:r>
              <a:rPr lang="fr-BE" sz="1500" dirty="0" smtClean="0">
                <a:solidFill>
                  <a:srgbClr val="FF0000"/>
                </a:solidFill>
              </a:rPr>
              <a:t>O</a:t>
            </a:r>
          </a:p>
          <a:p>
            <a:endParaRPr lang="fr-BE" sz="1500" dirty="0" smtClean="0">
              <a:solidFill>
                <a:srgbClr val="FF0000"/>
              </a:solidFill>
            </a:endParaRPr>
          </a:p>
          <a:p>
            <a:r>
              <a:rPr lang="fr-BE" sz="1500" dirty="0" smtClean="0">
                <a:solidFill>
                  <a:srgbClr val="FF0000"/>
                </a:solidFill>
              </a:rPr>
              <a:t>W</a:t>
            </a:r>
          </a:p>
          <a:p>
            <a:r>
              <a:rPr lang="fr-BE" sz="1500" dirty="0" smtClean="0">
                <a:solidFill>
                  <a:srgbClr val="FF0000"/>
                </a:solidFill>
              </a:rPr>
              <a:t>O</a:t>
            </a:r>
          </a:p>
          <a:p>
            <a:r>
              <a:rPr lang="fr-BE" sz="1500" dirty="0" smtClean="0">
                <a:solidFill>
                  <a:srgbClr val="FF0000"/>
                </a:solidFill>
              </a:rPr>
              <a:t>R</a:t>
            </a:r>
          </a:p>
          <a:p>
            <a:r>
              <a:rPr lang="fr-BE" sz="1500" dirty="0" smtClean="0">
                <a:solidFill>
                  <a:srgbClr val="FF0000"/>
                </a:solidFill>
              </a:rPr>
              <a:t>L</a:t>
            </a:r>
          </a:p>
          <a:p>
            <a:r>
              <a:rPr lang="fr-BE" sz="1500" dirty="0" smtClean="0">
                <a:solidFill>
                  <a:srgbClr val="FF0000"/>
                </a:solidFill>
              </a:rPr>
              <a:t>D</a:t>
            </a:r>
          </a:p>
          <a:p>
            <a:r>
              <a:rPr lang="fr-BE" sz="1500" dirty="0" smtClean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25" name="Rectangle 24"/>
          <p:cNvSpPr/>
          <p:nvPr/>
        </p:nvSpPr>
        <p:spPr>
          <a:xfrm>
            <a:off x="0" y="3369694"/>
            <a:ext cx="9929197" cy="201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" name="Rectangle 25"/>
          <p:cNvSpPr/>
          <p:nvPr/>
        </p:nvSpPr>
        <p:spPr>
          <a:xfrm>
            <a:off x="15035" y="4018353"/>
            <a:ext cx="9929197" cy="201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8" name="Rectangle 27"/>
          <p:cNvSpPr/>
          <p:nvPr/>
        </p:nvSpPr>
        <p:spPr>
          <a:xfrm>
            <a:off x="15035" y="3287486"/>
            <a:ext cx="1029994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9" name="Rectangle 28"/>
          <p:cNvSpPr/>
          <p:nvPr/>
        </p:nvSpPr>
        <p:spPr>
          <a:xfrm>
            <a:off x="81723" y="3671804"/>
            <a:ext cx="4392305" cy="1704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853" y="2188459"/>
            <a:ext cx="12192000" cy="2382721"/>
          </a:xfrm>
          <a:prstGeom prst="rect">
            <a:avLst/>
          </a:prstGeom>
        </p:spPr>
      </p:pic>
      <p:sp>
        <p:nvSpPr>
          <p:cNvPr id="30" name="ZoneTexte 29"/>
          <p:cNvSpPr txBox="1"/>
          <p:nvPr/>
        </p:nvSpPr>
        <p:spPr>
          <a:xfrm>
            <a:off x="6487430" y="2653708"/>
            <a:ext cx="228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000" dirty="0" smtClean="0">
                <a:solidFill>
                  <a:srgbClr val="FF0000"/>
                </a:solidFill>
              </a:rPr>
              <a:t>H</a:t>
            </a:r>
          </a:p>
          <a:p>
            <a:r>
              <a:rPr lang="fr-BE" sz="1000" dirty="0" smtClean="0">
                <a:solidFill>
                  <a:srgbClr val="FF0000"/>
                </a:solidFill>
              </a:rPr>
              <a:t>E</a:t>
            </a:r>
          </a:p>
          <a:p>
            <a:r>
              <a:rPr lang="fr-BE" sz="1000" dirty="0" smtClean="0">
                <a:solidFill>
                  <a:srgbClr val="FF0000"/>
                </a:solidFill>
              </a:rPr>
              <a:t>L</a:t>
            </a:r>
          </a:p>
          <a:p>
            <a:r>
              <a:rPr lang="fr-BE" sz="1000" dirty="0" smtClean="0">
                <a:solidFill>
                  <a:srgbClr val="FF0000"/>
                </a:solidFill>
              </a:rPr>
              <a:t>L</a:t>
            </a:r>
          </a:p>
          <a:p>
            <a:r>
              <a:rPr lang="fr-BE" sz="1000" dirty="0" smtClean="0">
                <a:solidFill>
                  <a:srgbClr val="FF0000"/>
                </a:solidFill>
              </a:rPr>
              <a:t>O</a:t>
            </a:r>
          </a:p>
          <a:p>
            <a:endParaRPr lang="fr-BE" sz="1000" dirty="0">
              <a:solidFill>
                <a:srgbClr val="FF0000"/>
              </a:solidFill>
            </a:endParaRPr>
          </a:p>
          <a:p>
            <a:r>
              <a:rPr lang="fr-BE" sz="1000" dirty="0" smtClean="0">
                <a:solidFill>
                  <a:srgbClr val="FF0000"/>
                </a:solidFill>
              </a:rPr>
              <a:t>W</a:t>
            </a:r>
          </a:p>
          <a:p>
            <a:r>
              <a:rPr lang="fr-BE" sz="1000" dirty="0" smtClean="0">
                <a:solidFill>
                  <a:srgbClr val="FF0000"/>
                </a:solidFill>
              </a:rPr>
              <a:t>O</a:t>
            </a:r>
          </a:p>
          <a:p>
            <a:r>
              <a:rPr lang="fr-BE" sz="1000" dirty="0" smtClean="0">
                <a:solidFill>
                  <a:srgbClr val="FF0000"/>
                </a:solidFill>
              </a:rPr>
              <a:t>R</a:t>
            </a:r>
          </a:p>
          <a:p>
            <a:r>
              <a:rPr lang="fr-BE" sz="1000" dirty="0" smtClean="0">
                <a:solidFill>
                  <a:srgbClr val="FF0000"/>
                </a:solidFill>
              </a:rPr>
              <a:t>L</a:t>
            </a:r>
          </a:p>
          <a:p>
            <a:r>
              <a:rPr lang="fr-BE" sz="1000" dirty="0" smtClean="0">
                <a:solidFill>
                  <a:srgbClr val="FF0000"/>
                </a:solidFill>
              </a:rPr>
              <a:t>D</a:t>
            </a:r>
          </a:p>
          <a:p>
            <a:r>
              <a:rPr lang="fr-BE" sz="1000" dirty="0">
                <a:solidFill>
                  <a:srgbClr val="FF0000"/>
                </a:solidFill>
              </a:rPr>
              <a:t>!</a:t>
            </a: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07" y="3000537"/>
            <a:ext cx="12192000" cy="726297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5035" y="3147476"/>
            <a:ext cx="514997" cy="1189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3" name="Rectangle 32"/>
          <p:cNvSpPr/>
          <p:nvPr/>
        </p:nvSpPr>
        <p:spPr>
          <a:xfrm>
            <a:off x="59870" y="3556386"/>
            <a:ext cx="3799001" cy="112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4" name="Rectangle 33"/>
          <p:cNvSpPr/>
          <p:nvPr/>
        </p:nvSpPr>
        <p:spPr>
          <a:xfrm>
            <a:off x="3983071" y="3556386"/>
            <a:ext cx="3799001" cy="112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5" name="Rectangle 34"/>
          <p:cNvSpPr/>
          <p:nvPr/>
        </p:nvSpPr>
        <p:spPr>
          <a:xfrm>
            <a:off x="7848843" y="3556386"/>
            <a:ext cx="3799001" cy="112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36" name="Image 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7546"/>
            <a:ext cx="12192000" cy="2382907"/>
          </a:xfrm>
          <a:prstGeom prst="rect">
            <a:avLst/>
          </a:prstGeom>
        </p:spPr>
      </p:pic>
      <p:sp>
        <p:nvSpPr>
          <p:cNvPr id="37" name="ZoneTexte 36"/>
          <p:cNvSpPr txBox="1"/>
          <p:nvPr/>
        </p:nvSpPr>
        <p:spPr>
          <a:xfrm>
            <a:off x="6346028" y="2730589"/>
            <a:ext cx="1850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000" dirty="0" smtClean="0">
                <a:solidFill>
                  <a:srgbClr val="FF0000"/>
                </a:solidFill>
              </a:rPr>
              <a:t>H</a:t>
            </a:r>
          </a:p>
          <a:p>
            <a:r>
              <a:rPr lang="fr-BE" sz="1000" dirty="0" smtClean="0">
                <a:solidFill>
                  <a:srgbClr val="FF0000"/>
                </a:solidFill>
              </a:rPr>
              <a:t>E</a:t>
            </a:r>
          </a:p>
          <a:p>
            <a:r>
              <a:rPr lang="fr-BE" sz="1000" dirty="0" smtClean="0">
                <a:solidFill>
                  <a:srgbClr val="FF0000"/>
                </a:solidFill>
              </a:rPr>
              <a:t>L</a:t>
            </a:r>
          </a:p>
          <a:p>
            <a:r>
              <a:rPr lang="fr-BE" sz="1000" dirty="0" smtClean="0">
                <a:solidFill>
                  <a:srgbClr val="FF0000"/>
                </a:solidFill>
              </a:rPr>
              <a:t>L</a:t>
            </a:r>
          </a:p>
          <a:p>
            <a:r>
              <a:rPr lang="fr-BE" sz="1000" dirty="0" smtClean="0">
                <a:solidFill>
                  <a:srgbClr val="FF0000"/>
                </a:solidFill>
              </a:rPr>
              <a:t>O</a:t>
            </a:r>
          </a:p>
          <a:p>
            <a:endParaRPr lang="fr-BE" sz="1000" dirty="0">
              <a:solidFill>
                <a:srgbClr val="FF0000"/>
              </a:solidFill>
            </a:endParaRPr>
          </a:p>
          <a:p>
            <a:r>
              <a:rPr lang="fr-BE" sz="1000" dirty="0" smtClean="0">
                <a:solidFill>
                  <a:srgbClr val="FF0000"/>
                </a:solidFill>
              </a:rPr>
              <a:t>W</a:t>
            </a:r>
          </a:p>
          <a:p>
            <a:r>
              <a:rPr lang="fr-BE" sz="1000" dirty="0" smtClean="0">
                <a:solidFill>
                  <a:srgbClr val="FF0000"/>
                </a:solidFill>
              </a:rPr>
              <a:t>O</a:t>
            </a:r>
          </a:p>
          <a:p>
            <a:r>
              <a:rPr lang="fr-BE" sz="1000" dirty="0" smtClean="0">
                <a:solidFill>
                  <a:srgbClr val="FF0000"/>
                </a:solidFill>
              </a:rPr>
              <a:t>R</a:t>
            </a:r>
          </a:p>
          <a:p>
            <a:r>
              <a:rPr lang="fr-BE" sz="1000" dirty="0" smtClean="0">
                <a:solidFill>
                  <a:srgbClr val="FF0000"/>
                </a:solidFill>
              </a:rPr>
              <a:t>L</a:t>
            </a:r>
          </a:p>
          <a:p>
            <a:r>
              <a:rPr lang="fr-BE" sz="1000" dirty="0" smtClean="0">
                <a:solidFill>
                  <a:srgbClr val="FF0000"/>
                </a:solidFill>
              </a:rPr>
              <a:t>D</a:t>
            </a:r>
          </a:p>
          <a:p>
            <a:r>
              <a:rPr lang="fr-BE" sz="1000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5833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0.01088 L -0.33893 0.35695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18" y="17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2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07407E-6 C 0.00026 0.12223 0.00039 0.24445 0.00078 0.36667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18333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8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0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1111 L 0.3569 0.00787 " pathEditMode="relative" ptsTypes="AA">
                                      <p:cBhvr>
                                        <p:cTn id="15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6" dur="2000" fill="hold"/>
                                        <p:tgtEl>
                                          <p:spTgt spid="3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6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3 -0.00787 L 0.35091 0.30625 " pathEditMode="relative" ptsTypes="AA">
                                      <p:cBhvr>
                                        <p:cTn id="16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/>
      <p:bldP spid="6" grpId="0" animBg="1"/>
      <p:bldP spid="7" grpId="0"/>
      <p:bldP spid="8" grpId="0"/>
      <p:bldP spid="11" grpId="0"/>
      <p:bldP spid="12" grpId="0"/>
      <p:bldP spid="17" grpId="0"/>
      <p:bldP spid="19" grpId="0"/>
      <p:bldP spid="20" grpId="0"/>
      <p:bldP spid="10" grpId="0" animBg="1"/>
      <p:bldP spid="10" grpId="1" animBg="1"/>
      <p:bldP spid="24" grpId="0" animBg="1"/>
      <p:bldP spid="24" grpId="1" animBg="1"/>
      <p:bldP spid="13" grpId="0"/>
      <p:bldP spid="13" grpId="1"/>
      <p:bldP spid="25" grpId="0" animBg="1"/>
      <p:bldP spid="25" grpId="1" animBg="1"/>
      <p:bldP spid="26" grpId="0" animBg="1"/>
      <p:bldP spid="26" grpId="1" animBg="1"/>
      <p:bldP spid="28" grpId="0" animBg="1"/>
      <p:bldP spid="28" grpId="1" animBg="1"/>
      <p:bldP spid="29" grpId="0" animBg="1"/>
      <p:bldP spid="29" grpId="1" animBg="1"/>
      <p:bldP spid="30" grpId="0"/>
      <p:bldP spid="30" grpId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7" grpId="0"/>
      <p:bldP spid="37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0">
              <a:schemeClr val="tx1"/>
            </a:gs>
            <a:gs pos="100000">
              <a:schemeClr val="bg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810" y="506185"/>
            <a:ext cx="1866900" cy="2057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ZoneTexte 2"/>
          <p:cNvSpPr txBox="1"/>
          <p:nvPr/>
        </p:nvSpPr>
        <p:spPr>
          <a:xfrm>
            <a:off x="5243284" y="136853"/>
            <a:ext cx="1967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smtClean="0"/>
              <a:t>Original Picture</a:t>
            </a:r>
            <a:endParaRPr lang="fr-BE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43" y="3820886"/>
            <a:ext cx="2489200" cy="2743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660" y="3820886"/>
            <a:ext cx="2489200" cy="274320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743" y="3820886"/>
            <a:ext cx="2489200" cy="2743200"/>
          </a:xfrm>
          <a:prstGeom prst="rect">
            <a:avLst/>
          </a:prstGeom>
          <a:ln>
            <a:solidFill>
              <a:srgbClr val="00B050"/>
            </a:solidFill>
          </a:ln>
        </p:spPr>
      </p:pic>
      <p:cxnSp>
        <p:nvCxnSpPr>
          <p:cNvPr id="8" name="Connecteur droit avec flèche 7"/>
          <p:cNvCxnSpPr>
            <a:stCxn id="2" idx="1"/>
            <a:endCxn id="4" idx="0"/>
          </p:cNvCxnSpPr>
          <p:nvPr/>
        </p:nvCxnSpPr>
        <p:spPr>
          <a:xfrm flipH="1">
            <a:off x="1719943" y="1534885"/>
            <a:ext cx="3405867" cy="22860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>
            <a:stCxn id="2" idx="2"/>
            <a:endCxn id="5" idx="0"/>
          </p:cNvCxnSpPr>
          <p:nvPr/>
        </p:nvCxnSpPr>
        <p:spPr>
          <a:xfrm>
            <a:off x="6059260" y="2563585"/>
            <a:ext cx="0" cy="125730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>
            <a:stCxn id="2" idx="3"/>
            <a:endCxn id="6" idx="0"/>
          </p:cNvCxnSpPr>
          <p:nvPr/>
        </p:nvCxnSpPr>
        <p:spPr>
          <a:xfrm>
            <a:off x="6992710" y="1534885"/>
            <a:ext cx="3261633" cy="228600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 rot="19634208">
            <a:off x="3094491" y="2305237"/>
            <a:ext cx="65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smtClean="0"/>
              <a:t>ECB</a:t>
            </a:r>
            <a:endParaRPr lang="fr-BE" dirty="0"/>
          </a:p>
        </p:txBody>
      </p:sp>
      <p:sp>
        <p:nvSpPr>
          <p:cNvPr id="30" name="ZoneTexte 29"/>
          <p:cNvSpPr txBox="1"/>
          <p:nvPr/>
        </p:nvSpPr>
        <p:spPr>
          <a:xfrm>
            <a:off x="6059259" y="2822903"/>
            <a:ext cx="65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smtClean="0"/>
              <a:t>CBC</a:t>
            </a:r>
            <a:endParaRPr lang="fr-BE" dirty="0"/>
          </a:p>
        </p:txBody>
      </p:sp>
      <p:sp>
        <p:nvSpPr>
          <p:cNvPr id="31" name="ZoneTexte 30"/>
          <p:cNvSpPr txBox="1"/>
          <p:nvPr/>
        </p:nvSpPr>
        <p:spPr>
          <a:xfrm rot="2176569">
            <a:off x="8577291" y="2501180"/>
            <a:ext cx="65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smtClean="0"/>
              <a:t>CTR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50817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8" grpId="0"/>
      <p:bldP spid="30" grpId="0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0">
              <a:schemeClr val="tx1"/>
            </a:gs>
            <a:gs pos="100000">
              <a:schemeClr val="bg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65" y="0"/>
            <a:ext cx="1220683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86118" y="2708681"/>
            <a:ext cx="9075690" cy="1015663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fr-BE" sz="6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fr-BE" sz="6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6</a:t>
            </a:r>
            <a:r>
              <a:rPr lang="fr-BE" sz="60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. </a:t>
            </a:r>
            <a:r>
              <a:rPr lang="fr-BE" sz="60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Strengh</a:t>
            </a:r>
            <a:r>
              <a:rPr lang="fr-BE" sz="60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and </a:t>
            </a:r>
            <a:r>
              <a:rPr lang="fr-BE" sz="60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Weaknesses</a:t>
            </a:r>
            <a:endParaRPr lang="fr-BE" sz="6000" b="1" dirty="0" smtClean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0935944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0">
              <a:schemeClr val="tx1"/>
            </a:gs>
            <a:gs pos="100000">
              <a:schemeClr val="bg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91782" y="1129108"/>
            <a:ext cx="24061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0" cap="none" spc="0" dirty="0" smtClean="0">
                <a:ln w="0">
                  <a:solidFill>
                    <a:schemeClr val="tx1"/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STRENGHS</a:t>
            </a:r>
            <a:endParaRPr lang="fr-FR" sz="4000" b="0" cap="none" spc="0" dirty="0">
              <a:ln w="0">
                <a:solidFill>
                  <a:schemeClr val="tx1"/>
                </a:solidFill>
              </a:ln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82401" y="-9427"/>
            <a:ext cx="430983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 prst="angle"/>
            </a:sp3d>
          </a:bodyPr>
          <a:lstStyle/>
          <a:p>
            <a:pPr algn="ctr"/>
            <a:r>
              <a:rPr lang="fr-FR" sz="5400" b="1" dirty="0" smtClean="0">
                <a:ln/>
                <a:solidFill>
                  <a:schemeClr val="accent4"/>
                </a:solidFill>
              </a:rPr>
              <a:t>BLOCK CIPHER</a:t>
            </a:r>
          </a:p>
          <a:p>
            <a:pPr algn="ctr"/>
            <a:endParaRPr lang="fr-FR" sz="5400" b="1" dirty="0">
              <a:ln/>
              <a:solidFill>
                <a:schemeClr val="accent4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04923" y="1129108"/>
            <a:ext cx="297761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dirty="0" smtClean="0">
                <a:ln w="0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WEAKNESSES</a:t>
            </a:r>
            <a:endParaRPr lang="fr-FR" sz="4000" b="0" cap="none" spc="0" dirty="0">
              <a:ln w="0">
                <a:solidFill>
                  <a:schemeClr val="tx1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3633" y="1836994"/>
            <a:ext cx="5147035" cy="4724062"/>
          </a:xfrm>
          <a:prstGeom prst="rect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13071" y="1836994"/>
            <a:ext cx="5147035" cy="4724062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ZoneTexte 6"/>
          <p:cNvSpPr txBox="1"/>
          <p:nvPr/>
        </p:nvSpPr>
        <p:spPr>
          <a:xfrm>
            <a:off x="6448544" y="2572244"/>
            <a:ext cx="5147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 smtClean="0">
                <a:solidFill>
                  <a:schemeClr val="bg1"/>
                </a:solidFill>
              </a:rPr>
              <a:t>Error</a:t>
            </a:r>
            <a:r>
              <a:rPr lang="fr-BE" dirty="0" smtClean="0">
                <a:solidFill>
                  <a:schemeClr val="bg1"/>
                </a:solidFill>
              </a:rPr>
              <a:t> propagation</a:t>
            </a:r>
          </a:p>
          <a:p>
            <a:pPr marL="285750" indent="-285750">
              <a:buFontTx/>
              <a:buChar char="-"/>
            </a:pPr>
            <a:endParaRPr lang="fr-BE" dirty="0">
              <a:solidFill>
                <a:schemeClr val="bg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421318" y="1853098"/>
            <a:ext cx="51470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smtClean="0">
                <a:solidFill>
                  <a:schemeClr val="bg1"/>
                </a:solidFill>
              </a:rPr>
              <a:t>CBC </a:t>
            </a:r>
            <a:r>
              <a:rPr lang="fr-BE" dirty="0" err="1" smtClean="0">
                <a:solidFill>
                  <a:schemeClr val="bg1"/>
                </a:solidFill>
              </a:rPr>
              <a:t>is</a:t>
            </a:r>
            <a:r>
              <a:rPr lang="fr-BE" dirty="0" smtClean="0">
                <a:solidFill>
                  <a:schemeClr val="bg1"/>
                </a:solidFill>
              </a:rPr>
              <a:t> </a:t>
            </a:r>
            <a:r>
              <a:rPr lang="fr-BE" dirty="0" err="1" smtClean="0">
                <a:solidFill>
                  <a:schemeClr val="bg1"/>
                </a:solidFill>
              </a:rPr>
              <a:t>recommended</a:t>
            </a:r>
            <a:endParaRPr lang="fr-BE" dirty="0" smtClean="0">
              <a:solidFill>
                <a:schemeClr val="bg1"/>
              </a:solidFill>
            </a:endParaRPr>
          </a:p>
          <a:p>
            <a:endParaRPr lang="fr-BE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fr-BE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fr-BE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fr-BE" dirty="0">
              <a:solidFill>
                <a:schemeClr val="bg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421318" y="2418118"/>
            <a:ext cx="51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>
                <a:solidFill>
                  <a:schemeClr val="bg1"/>
                </a:solidFill>
              </a:rPr>
              <a:t>Easy</a:t>
            </a:r>
            <a:r>
              <a:rPr lang="fr-BE" dirty="0">
                <a:solidFill>
                  <a:schemeClr val="bg1"/>
                </a:solidFill>
              </a:rPr>
              <a:t> to </a:t>
            </a:r>
            <a:r>
              <a:rPr lang="fr-BE" dirty="0" err="1">
                <a:solidFill>
                  <a:schemeClr val="bg1"/>
                </a:solidFill>
              </a:rPr>
              <a:t>implement</a:t>
            </a:r>
            <a:endParaRPr lang="fr-BE" dirty="0">
              <a:solidFill>
                <a:schemeClr val="bg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421318" y="2141357"/>
            <a:ext cx="51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>
                <a:solidFill>
                  <a:schemeClr val="bg1"/>
                </a:solidFill>
              </a:rPr>
              <a:t>CTR </a:t>
            </a:r>
            <a:r>
              <a:rPr lang="fr-BE" dirty="0" err="1">
                <a:solidFill>
                  <a:schemeClr val="bg1"/>
                </a:solidFill>
              </a:rPr>
              <a:t>is</a:t>
            </a:r>
            <a:r>
              <a:rPr lang="fr-BE" dirty="0">
                <a:solidFill>
                  <a:schemeClr val="bg1"/>
                </a:solidFill>
              </a:rPr>
              <a:t> </a:t>
            </a:r>
            <a:r>
              <a:rPr lang="fr-BE" dirty="0" err="1">
                <a:solidFill>
                  <a:schemeClr val="bg1"/>
                </a:solidFill>
              </a:rPr>
              <a:t>recommended</a:t>
            </a:r>
            <a:endParaRPr lang="fr-BE" dirty="0">
              <a:solidFill>
                <a:schemeClr val="bg1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425029" y="3218575"/>
            <a:ext cx="51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>
                <a:solidFill>
                  <a:schemeClr val="bg1"/>
                </a:solidFill>
              </a:rPr>
              <a:t>Multiples of modes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416425" y="2689606"/>
            <a:ext cx="51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>
                <a:solidFill>
                  <a:schemeClr val="bg1"/>
                </a:solidFill>
              </a:rPr>
              <a:t>Low</a:t>
            </a:r>
            <a:r>
              <a:rPr lang="fr-BE" dirty="0">
                <a:solidFill>
                  <a:schemeClr val="bg1"/>
                </a:solidFill>
              </a:rPr>
              <a:t> </a:t>
            </a:r>
            <a:r>
              <a:rPr lang="fr-BE" dirty="0" err="1">
                <a:solidFill>
                  <a:schemeClr val="bg1"/>
                </a:solidFill>
              </a:rPr>
              <a:t>storage</a:t>
            </a:r>
            <a:endParaRPr lang="fr-BE" dirty="0">
              <a:solidFill>
                <a:schemeClr val="bg1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425029" y="2961094"/>
            <a:ext cx="51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>
                <a:solidFill>
                  <a:schemeClr val="bg1"/>
                </a:solidFill>
              </a:rPr>
              <a:t>Can use data of </a:t>
            </a:r>
            <a:r>
              <a:rPr lang="fr-BE" dirty="0" err="1">
                <a:solidFill>
                  <a:schemeClr val="bg1"/>
                </a:solidFill>
              </a:rPr>
              <a:t>any</a:t>
            </a:r>
            <a:r>
              <a:rPr lang="fr-BE" dirty="0">
                <a:solidFill>
                  <a:schemeClr val="bg1"/>
                </a:solidFill>
              </a:rPr>
              <a:t> </a:t>
            </a:r>
            <a:r>
              <a:rPr lang="fr-BE" dirty="0" err="1">
                <a:solidFill>
                  <a:schemeClr val="bg1"/>
                </a:solidFill>
              </a:rPr>
              <a:t>form</a:t>
            </a:r>
            <a:endParaRPr lang="fr-BE" dirty="0">
              <a:solidFill>
                <a:schemeClr val="bg1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6448544" y="1851458"/>
            <a:ext cx="51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>
                <a:solidFill>
                  <a:schemeClr val="bg1"/>
                </a:solidFill>
              </a:rPr>
              <a:t>ECB </a:t>
            </a:r>
            <a:r>
              <a:rPr lang="fr-BE" dirty="0" err="1">
                <a:solidFill>
                  <a:schemeClr val="bg1"/>
                </a:solidFill>
              </a:rPr>
              <a:t>is</a:t>
            </a:r>
            <a:r>
              <a:rPr lang="fr-BE" dirty="0">
                <a:solidFill>
                  <a:schemeClr val="bg1"/>
                </a:solidFill>
              </a:rPr>
              <a:t> not </a:t>
            </a:r>
            <a:r>
              <a:rPr lang="fr-BE" dirty="0" err="1">
                <a:solidFill>
                  <a:schemeClr val="bg1"/>
                </a:solidFill>
              </a:rPr>
              <a:t>recommended</a:t>
            </a:r>
            <a:endParaRPr lang="fr-BE" dirty="0">
              <a:solidFill>
                <a:schemeClr val="bg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62150" y="3677731"/>
            <a:ext cx="5134720" cy="435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BE" dirty="0"/>
          </a:p>
        </p:txBody>
      </p:sp>
      <p:sp>
        <p:nvSpPr>
          <p:cNvPr id="17" name="ZoneTexte 16"/>
          <p:cNvSpPr txBox="1"/>
          <p:nvPr/>
        </p:nvSpPr>
        <p:spPr>
          <a:xfrm>
            <a:off x="6448544" y="2816250"/>
            <a:ext cx="51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>
                <a:solidFill>
                  <a:schemeClr val="bg1"/>
                </a:solidFill>
              </a:rPr>
              <a:t>Any</a:t>
            </a:r>
            <a:r>
              <a:rPr lang="fr-BE" dirty="0">
                <a:solidFill>
                  <a:schemeClr val="bg1"/>
                </a:solidFill>
              </a:rPr>
              <a:t> program </a:t>
            </a:r>
            <a:r>
              <a:rPr lang="fr-BE" dirty="0" err="1" smtClean="0">
                <a:solidFill>
                  <a:schemeClr val="bg1"/>
                </a:solidFill>
              </a:rPr>
              <a:t>is</a:t>
            </a:r>
            <a:r>
              <a:rPr lang="fr-BE" dirty="0" smtClean="0">
                <a:solidFill>
                  <a:schemeClr val="bg1"/>
                </a:solidFill>
              </a:rPr>
              <a:t> </a:t>
            </a:r>
            <a:r>
              <a:rPr lang="fr-BE" dirty="0" err="1">
                <a:solidFill>
                  <a:schemeClr val="bg1"/>
                </a:solidFill>
              </a:rPr>
              <a:t>hackable</a:t>
            </a:r>
            <a:endParaRPr lang="fr-BE" dirty="0">
              <a:solidFill>
                <a:schemeClr val="bg1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6448544" y="2354386"/>
            <a:ext cx="51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>
                <a:solidFill>
                  <a:schemeClr val="bg1"/>
                </a:solidFill>
              </a:rPr>
              <a:t>Time to </a:t>
            </a:r>
            <a:r>
              <a:rPr lang="fr-BE" dirty="0" err="1">
                <a:solidFill>
                  <a:schemeClr val="bg1"/>
                </a:solidFill>
              </a:rPr>
              <a:t>Encrypt</a:t>
            </a:r>
            <a:endParaRPr lang="fr-BE" dirty="0">
              <a:solidFill>
                <a:schemeClr val="bg1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6448544" y="2089618"/>
            <a:ext cx="51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>
                <a:solidFill>
                  <a:schemeClr val="bg1"/>
                </a:solidFill>
              </a:rPr>
              <a:t>Decryption</a:t>
            </a:r>
            <a:r>
              <a:rPr lang="fr-BE" dirty="0">
                <a:solidFill>
                  <a:schemeClr val="bg1"/>
                </a:solidFill>
              </a:rPr>
              <a:t> issues </a:t>
            </a:r>
            <a:r>
              <a:rPr lang="fr-BE" dirty="0" err="1">
                <a:solidFill>
                  <a:schemeClr val="bg1"/>
                </a:solidFill>
              </a:rPr>
              <a:t>with</a:t>
            </a:r>
            <a:r>
              <a:rPr lang="fr-BE" dirty="0">
                <a:solidFill>
                  <a:schemeClr val="bg1"/>
                </a:solidFill>
              </a:rPr>
              <a:t> Windows on Python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448544" y="3062272"/>
            <a:ext cx="51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smtClean="0">
                <a:solidFill>
                  <a:schemeClr val="bg1"/>
                </a:solidFill>
              </a:rPr>
              <a:t>Use of a secret Key</a:t>
            </a:r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165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 animBg="1"/>
      <p:bldP spid="6" grpId="0" animBg="1"/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  <p:bldP spid="17" grpId="0"/>
      <p:bldP spid="18" grpId="0"/>
      <p:bldP spid="20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0">
              <a:schemeClr val="tx1"/>
            </a:gs>
            <a:gs pos="100000">
              <a:schemeClr val="bg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10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0">
              <a:schemeClr val="tx1"/>
            </a:gs>
            <a:gs pos="100000">
              <a:schemeClr val="bg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240030" y="377190"/>
            <a:ext cx="5314951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fr-BE" sz="36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Overview</a:t>
            </a:r>
            <a:r>
              <a:rPr lang="fr-BE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of </a:t>
            </a:r>
            <a:r>
              <a:rPr lang="fr-BE" sz="36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this</a:t>
            </a:r>
            <a:r>
              <a:rPr lang="fr-BE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fr-BE" sz="36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project</a:t>
            </a:r>
            <a:r>
              <a:rPr lang="fr-BE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:  </a:t>
            </a:r>
          </a:p>
          <a:p>
            <a:r>
              <a:rPr lang="fr-BE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fr-BE" sz="36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                                               </a:t>
            </a:r>
            <a:endParaRPr lang="fr-BE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6381750" y="1127117"/>
            <a:ext cx="4983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b="1" spc="50" dirty="0" smtClean="0">
                <a:ln w="9525" cmpd="sng">
                  <a:solidFill>
                    <a:srgbClr val="0070C0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fr-BE" sz="3200" b="1" spc="50" dirty="0" err="1" smtClean="0">
                <a:ln w="9525" cmpd="sng">
                  <a:solidFill>
                    <a:srgbClr val="0070C0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Explanation</a:t>
            </a:r>
            <a:r>
              <a:rPr lang="fr-BE" sz="3200" b="1" spc="50" dirty="0" smtClean="0">
                <a:ln w="9525" cmpd="sng">
                  <a:solidFill>
                    <a:srgbClr val="0070C0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of AES</a:t>
            </a:r>
            <a:endParaRPr lang="fr-BE" sz="3200" dirty="0">
              <a:ln w="9525" cmpd="sng">
                <a:solidFill>
                  <a:srgbClr val="0070C0"/>
                </a:solidFill>
                <a:prstDash val="solid"/>
              </a:ln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79429" y="2261354"/>
            <a:ext cx="243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b="1" spc="50" dirty="0">
                <a:ln w="9525" cmpd="sng">
                  <a:solidFill>
                    <a:srgbClr val="0070C0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endParaRPr lang="fr-BE" dirty="0">
              <a:ln w="9525" cmpd="sng">
                <a:solidFill>
                  <a:srgbClr val="0070C0"/>
                </a:solidFill>
                <a:prstDash val="solid"/>
              </a:ln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64819" y="2644570"/>
            <a:ext cx="39524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b="1" spc="50" dirty="0">
                <a:ln w="9525" cmpd="sng">
                  <a:solidFill>
                    <a:srgbClr val="0070C0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fr-BE" sz="3200" b="1" spc="50" dirty="0" smtClean="0">
                <a:ln w="9525" cmpd="sng">
                  <a:solidFill>
                    <a:srgbClr val="0070C0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The AES Block </a:t>
            </a:r>
            <a:r>
              <a:rPr lang="fr-BE" sz="3200" b="1" spc="50" dirty="0" err="1" smtClean="0">
                <a:ln w="9525" cmpd="sng">
                  <a:solidFill>
                    <a:srgbClr val="0070C0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Cipher</a:t>
            </a:r>
            <a:endParaRPr lang="fr-BE" sz="3200" dirty="0">
              <a:ln w="9525" cmpd="sng">
                <a:solidFill>
                  <a:srgbClr val="0070C0"/>
                </a:solidFill>
                <a:prstDash val="solid"/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06595" y="3419782"/>
            <a:ext cx="51443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b="1" spc="50" dirty="0">
                <a:ln w="9525" cmpd="sng">
                  <a:solidFill>
                    <a:srgbClr val="0070C0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fr-BE" sz="3200" b="1" spc="50" dirty="0" err="1" smtClean="0">
                <a:ln w="9525" cmpd="sng">
                  <a:solidFill>
                    <a:srgbClr val="0070C0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Technical</a:t>
            </a:r>
            <a:r>
              <a:rPr lang="fr-BE" sz="3200" b="1" spc="50" dirty="0" smtClean="0">
                <a:ln w="9525" cmpd="sng">
                  <a:solidFill>
                    <a:srgbClr val="0070C0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and Scientific Part</a:t>
            </a:r>
            <a:endParaRPr lang="fr-BE" sz="3200" dirty="0">
              <a:ln w="9525" cmpd="sng">
                <a:solidFill>
                  <a:srgbClr val="0070C0"/>
                </a:solidFill>
                <a:prstDash val="solid"/>
              </a:ln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5706595" y="5684575"/>
            <a:ext cx="5405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3200" b="1" spc="50" dirty="0" smtClean="0">
                <a:ln w="9525" cmpd="sng">
                  <a:solidFill>
                    <a:srgbClr val="0070C0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The </a:t>
            </a:r>
            <a:r>
              <a:rPr lang="fr-BE" sz="3200" b="1" spc="50" dirty="0" err="1" smtClean="0">
                <a:ln w="9525" cmpd="sng">
                  <a:solidFill>
                    <a:srgbClr val="0070C0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Strengh</a:t>
            </a:r>
            <a:r>
              <a:rPr lang="fr-BE" sz="3200" b="1" spc="50" dirty="0" smtClean="0">
                <a:ln w="9525" cmpd="sng">
                  <a:solidFill>
                    <a:srgbClr val="0070C0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and </a:t>
            </a:r>
            <a:r>
              <a:rPr lang="fr-BE" sz="3200" b="1" spc="50" dirty="0" err="1" smtClean="0">
                <a:ln w="9525" cmpd="sng">
                  <a:solidFill>
                    <a:srgbClr val="0070C0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Weaknesses</a:t>
            </a:r>
            <a:r>
              <a:rPr lang="fr-BE" sz="3200" b="1" spc="50" dirty="0" smtClean="0">
                <a:ln w="9525" cmpd="sng">
                  <a:solidFill>
                    <a:srgbClr val="0070C0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endParaRPr lang="fr-BE" sz="3200" b="1" spc="50" dirty="0">
              <a:ln w="9525" cmpd="sng">
                <a:solidFill>
                  <a:srgbClr val="0070C0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79871" y="4246279"/>
            <a:ext cx="74590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b="1" spc="50" dirty="0">
                <a:ln w="9525" cmpd="sng">
                  <a:solidFill>
                    <a:srgbClr val="0070C0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fr-BE" sz="3200" b="1" spc="50" dirty="0" err="1" smtClean="0">
                <a:ln w="9525" cmpd="sng">
                  <a:solidFill>
                    <a:srgbClr val="0070C0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Implementation</a:t>
            </a:r>
            <a:r>
              <a:rPr lang="fr-BE" sz="3200" b="1" spc="50" dirty="0" smtClean="0">
                <a:ln w="9525" cmpd="sng">
                  <a:solidFill>
                    <a:srgbClr val="0070C0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of a the </a:t>
            </a:r>
            <a:r>
              <a:rPr lang="fr-BE" sz="3200" b="1" spc="50" dirty="0" err="1" smtClean="0">
                <a:ln w="9525" cmpd="sng">
                  <a:solidFill>
                    <a:srgbClr val="0070C0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different</a:t>
            </a:r>
            <a:r>
              <a:rPr lang="fr-BE" sz="3200" b="1" spc="50" dirty="0" smtClean="0">
                <a:ln w="9525" cmpd="sng">
                  <a:solidFill>
                    <a:srgbClr val="0070C0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modes</a:t>
            </a:r>
            <a:endParaRPr lang="fr-BE" sz="3200" dirty="0">
              <a:ln w="9525" cmpd="sng">
                <a:solidFill>
                  <a:srgbClr val="0070C0"/>
                </a:solidFill>
                <a:prstDash val="solid"/>
              </a:ln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116958" y="1842263"/>
            <a:ext cx="42482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b="1" spc="50" dirty="0">
                <a:ln w="9525" cmpd="sng">
                  <a:solidFill>
                    <a:srgbClr val="0070C0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fr-BE" sz="3200" b="1" spc="50" dirty="0" err="1" smtClean="0">
                <a:ln w="9525" cmpd="sng">
                  <a:solidFill>
                    <a:srgbClr val="0070C0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What</a:t>
            </a:r>
            <a:r>
              <a:rPr lang="fr-BE" sz="3200" b="1" spc="50" dirty="0" smtClean="0">
                <a:ln w="9525" cmpd="sng">
                  <a:solidFill>
                    <a:srgbClr val="0070C0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fr-BE" sz="3200" b="1" spc="50" dirty="0" err="1" smtClean="0">
                <a:ln w="9525" cmpd="sng">
                  <a:solidFill>
                    <a:srgbClr val="0070C0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is</a:t>
            </a:r>
            <a:r>
              <a:rPr lang="fr-BE" sz="3200" b="1" spc="50" dirty="0" smtClean="0">
                <a:ln w="9525" cmpd="sng">
                  <a:solidFill>
                    <a:srgbClr val="0070C0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fr-BE" sz="3200" b="1" spc="50" dirty="0" err="1" smtClean="0">
                <a:ln w="9525" cmpd="sng">
                  <a:solidFill>
                    <a:srgbClr val="0070C0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Cryptography</a:t>
            </a:r>
            <a:r>
              <a:rPr lang="fr-BE" sz="3200" b="1" spc="50" dirty="0" smtClean="0">
                <a:ln w="9525" cmpd="sng">
                  <a:solidFill>
                    <a:srgbClr val="0070C0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?</a:t>
            </a:r>
            <a:endParaRPr lang="fr-BE" sz="3200" dirty="0">
              <a:ln w="9525" cmpd="sng">
                <a:solidFill>
                  <a:srgbClr val="0070C0"/>
                </a:solidFill>
                <a:prstDash val="solid"/>
              </a:ln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356885" y="4965427"/>
            <a:ext cx="2105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3200" b="1" spc="50" dirty="0" smtClean="0">
                <a:ln w="9525" cmpd="sng">
                  <a:solidFill>
                    <a:srgbClr val="0070C0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Conclusion</a:t>
            </a:r>
            <a:endParaRPr lang="fr-BE" sz="3200" b="1" spc="50" dirty="0">
              <a:ln w="9525" cmpd="sng">
                <a:solidFill>
                  <a:srgbClr val="0070C0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6815644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3" grpId="0"/>
      <p:bldP spid="14" grpId="0"/>
      <p:bldP spid="15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0">
              <a:schemeClr val="tx1"/>
            </a:gs>
            <a:gs pos="100000">
              <a:schemeClr val="bg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65" y="0"/>
            <a:ext cx="1220683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20025" y="2717733"/>
            <a:ext cx="6939528" cy="1015663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fr-BE" sz="6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fr-BE" sz="60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1.Explanation </a:t>
            </a:r>
            <a:r>
              <a:rPr lang="fr-BE" sz="6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of </a:t>
            </a:r>
            <a:r>
              <a:rPr lang="fr-BE" sz="60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AES</a:t>
            </a:r>
            <a:endParaRPr lang="fr-BE" sz="6000" b="1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079803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0">
              <a:schemeClr val="tx1"/>
            </a:gs>
            <a:gs pos="100000">
              <a:schemeClr val="bg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384" y="525519"/>
            <a:ext cx="3268719" cy="32687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46482" y="1805935"/>
            <a:ext cx="657936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Advanced </a:t>
            </a:r>
            <a:r>
              <a:rPr lang="fr-FR" sz="4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Encryption</a:t>
            </a:r>
            <a:r>
              <a:rPr lang="fr-FR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Standard</a:t>
            </a:r>
            <a:endParaRPr lang="fr-F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44441" y="4488415"/>
            <a:ext cx="209031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0" cap="none" spc="0" dirty="0" err="1" smtClean="0">
                <a:ln w="0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Creators</a:t>
            </a:r>
            <a:r>
              <a:rPr lang="fr-FR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</a:t>
            </a:r>
            <a:endParaRPr lang="fr-FR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66233" y="4612989"/>
            <a:ext cx="207813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Vincent </a:t>
            </a:r>
            <a:r>
              <a:rPr lang="fr-FR" sz="2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Rijmen</a:t>
            </a:r>
            <a:endParaRPr lang="fr-F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74926" y="4612989"/>
            <a:ext cx="229902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   </a:t>
            </a:r>
            <a:r>
              <a:rPr lang="fr-F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Joan Daemon</a:t>
            </a:r>
            <a:endParaRPr lang="fr-F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50816" y="5074654"/>
            <a:ext cx="198394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0" cap="none" spc="0" dirty="0" err="1" smtClean="0">
                <a:ln w="0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Created</a:t>
            </a:r>
            <a:r>
              <a:rPr lang="fr-FR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</a:t>
            </a:r>
            <a:endParaRPr lang="fr-FR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65317" y="5074653"/>
            <a:ext cx="112082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1998</a:t>
            </a:r>
            <a:endParaRPr lang="fr-FR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75299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0" grpId="0"/>
      <p:bldP spid="7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0">
              <a:schemeClr val="tx1"/>
            </a:gs>
            <a:gs pos="100000">
              <a:schemeClr val="bg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65" y="0"/>
            <a:ext cx="1220683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08566" y="2631807"/>
            <a:ext cx="8564973" cy="1015663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fr-BE" sz="6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fr-BE" sz="6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</a:t>
            </a:r>
            <a:r>
              <a:rPr lang="fr-BE" sz="60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. </a:t>
            </a:r>
            <a:r>
              <a:rPr lang="fr-BE" sz="60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What</a:t>
            </a:r>
            <a:r>
              <a:rPr lang="fr-BE" sz="60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fr-BE" sz="60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is</a:t>
            </a:r>
            <a:r>
              <a:rPr lang="fr-BE" sz="6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fr-BE" sz="60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Cryptography</a:t>
            </a:r>
            <a:r>
              <a:rPr lang="fr-BE" sz="60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?</a:t>
            </a:r>
            <a:endParaRPr lang="fr-BE" sz="6000" b="1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7371158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0">
              <a:schemeClr val="tx1"/>
            </a:gs>
            <a:gs pos="100000">
              <a:schemeClr val="bg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8313682" y="1754326"/>
            <a:ext cx="3534980" cy="1890979"/>
          </a:xfrm>
          <a:prstGeom prst="rect">
            <a:avLst/>
          </a:prstGeom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" name="Rectangle 17"/>
          <p:cNvSpPr/>
          <p:nvPr/>
        </p:nvSpPr>
        <p:spPr>
          <a:xfrm>
            <a:off x="4715618" y="1754326"/>
            <a:ext cx="3460277" cy="1890979"/>
          </a:xfrm>
          <a:prstGeom prst="rect">
            <a:avLst/>
          </a:prstGeom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Rectangle 1"/>
          <p:cNvSpPr/>
          <p:nvPr/>
        </p:nvSpPr>
        <p:spPr>
          <a:xfrm>
            <a:off x="43511" y="415498"/>
            <a:ext cx="4285019" cy="160043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CONFIDENTIALITY</a:t>
            </a:r>
          </a:p>
          <a:p>
            <a:pPr algn="ctr"/>
            <a:endParaRPr lang="fr-F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71742" y="2908488"/>
            <a:ext cx="354533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AUTHENTICITY</a:t>
            </a:r>
            <a:endParaRPr lang="fr-FR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03825" y="5239411"/>
            <a:ext cx="259218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INTEGRITY</a:t>
            </a:r>
            <a:endParaRPr lang="fr-FR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15619" y="0"/>
            <a:ext cx="71330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Symmetric</a:t>
            </a:r>
            <a:r>
              <a:rPr lang="fr-FR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Cryptography</a:t>
            </a:r>
            <a:endParaRPr lang="fr-F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40506" y="830996"/>
            <a:ext cx="7483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Asymmetric</a:t>
            </a:r>
            <a:r>
              <a:rPr lang="fr-FR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Cryptography</a:t>
            </a:r>
            <a:endParaRPr lang="fr-F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684" y="1754327"/>
            <a:ext cx="3534977" cy="189097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620" y="1754326"/>
            <a:ext cx="3460275" cy="189097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914552" y="3645306"/>
            <a:ext cx="106240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</a:t>
            </a:r>
            <a:endParaRPr lang="fr-FR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452680" y="4239140"/>
            <a:ext cx="39861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Vernam</a:t>
            </a:r>
            <a:r>
              <a:rPr lang="fr-FR" sz="4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sz="4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Number</a:t>
            </a:r>
            <a:endParaRPr lang="fr-FR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914552" y="5008580"/>
            <a:ext cx="107260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RC4</a:t>
            </a:r>
            <a:endParaRPr lang="fr-FR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924971" y="5778021"/>
            <a:ext cx="104156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fr-FR" sz="4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</a:t>
            </a:r>
            <a:endParaRPr lang="fr-FR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548173" y="3645305"/>
            <a:ext cx="106599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RSA</a:t>
            </a:r>
            <a:endParaRPr lang="fr-FR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499058" y="4239140"/>
            <a:ext cx="111511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DSA</a:t>
            </a:r>
            <a:endParaRPr lang="fr-FR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164788" y="0"/>
            <a:ext cx="503663" cy="67403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|</a:t>
            </a:r>
          </a:p>
          <a:p>
            <a:pPr algn="ctr"/>
            <a:r>
              <a:rPr lang="fr-FR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|</a:t>
            </a:r>
          </a:p>
          <a:p>
            <a:pPr algn="ctr"/>
            <a:r>
              <a:rPr lang="fr-FR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|</a:t>
            </a:r>
          </a:p>
          <a:p>
            <a:pPr algn="ctr"/>
            <a:r>
              <a:rPr lang="fr-FR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|</a:t>
            </a:r>
          </a:p>
          <a:p>
            <a:pPr algn="ctr"/>
            <a:r>
              <a:rPr lang="fr-FR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|</a:t>
            </a:r>
          </a:p>
          <a:p>
            <a:pPr algn="ctr"/>
            <a:r>
              <a:rPr lang="fr-FR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|</a:t>
            </a:r>
          </a:p>
          <a:p>
            <a:pPr algn="ctr"/>
            <a:r>
              <a:rPr lang="fr-FR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|</a:t>
            </a:r>
          </a:p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397542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8" grpId="0" animBg="1"/>
      <p:bldP spid="2" grpId="0"/>
      <p:bldP spid="4" grpId="0"/>
      <p:bldP spid="5" grpId="0"/>
      <p:bldP spid="6" grpId="0"/>
      <p:bldP spid="7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0">
              <a:schemeClr val="tx1"/>
            </a:gs>
            <a:gs pos="100000">
              <a:schemeClr val="bg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65" y="0"/>
            <a:ext cx="1220683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86118" y="2708681"/>
            <a:ext cx="8019055" cy="1015663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fr-BE" sz="6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fr-BE" sz="6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</a:t>
            </a:r>
            <a:r>
              <a:rPr lang="fr-BE" sz="60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. The AES Block </a:t>
            </a:r>
            <a:r>
              <a:rPr lang="fr-BE" sz="60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Cipher</a:t>
            </a:r>
            <a:r>
              <a:rPr lang="fr-BE" sz="60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endParaRPr lang="fr-BE" sz="6000" b="1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763924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0">
              <a:schemeClr val="tx1"/>
            </a:gs>
            <a:gs pos="100000">
              <a:schemeClr val="bg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3934952" y="1285492"/>
            <a:ext cx="7666266" cy="24166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Rectangle 1"/>
          <p:cNvSpPr/>
          <p:nvPr/>
        </p:nvSpPr>
        <p:spPr>
          <a:xfrm>
            <a:off x="381000" y="718457"/>
            <a:ext cx="2884714" cy="2971800"/>
          </a:xfrm>
          <a:prstGeom prst="rect">
            <a:avLst/>
          </a:prstGeom>
          <a:ln w="76200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" name="Rectangle 2"/>
          <p:cNvSpPr/>
          <p:nvPr/>
        </p:nvSpPr>
        <p:spPr>
          <a:xfrm>
            <a:off x="669704" y="133682"/>
            <a:ext cx="226376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Block </a:t>
            </a:r>
            <a:r>
              <a:rPr lang="fr-FR" sz="32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Cipher</a:t>
            </a:r>
            <a:endParaRPr lang="fr-FR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381000" y="1458686"/>
            <a:ext cx="284117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424543" y="2917371"/>
            <a:ext cx="284117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flipV="1">
            <a:off x="1099456" y="718457"/>
            <a:ext cx="0" cy="29718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V="1">
            <a:off x="2520042" y="718457"/>
            <a:ext cx="0" cy="29718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891407" y="426068"/>
            <a:ext cx="373223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Size per Block : </a:t>
            </a:r>
            <a:endParaRPr lang="fr-FR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440771" y="456845"/>
            <a:ext cx="403828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128 Bits (16 Bytes)</a:t>
            </a:r>
            <a:endParaRPr lang="fr-F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05429" y="5167266"/>
            <a:ext cx="1295398" cy="1240971"/>
          </a:xfrm>
          <a:prstGeom prst="rect">
            <a:avLst/>
          </a:prstGeom>
          <a:ln w="76200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39" name="Connecteur droit avec flèche 38"/>
          <p:cNvCxnSpPr/>
          <p:nvPr/>
        </p:nvCxnSpPr>
        <p:spPr>
          <a:xfrm>
            <a:off x="2047786" y="5825852"/>
            <a:ext cx="8164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051994" y="5167266"/>
            <a:ext cx="1295398" cy="1240971"/>
          </a:xfrm>
          <a:prstGeom prst="rect">
            <a:avLst/>
          </a:prstGeom>
          <a:ln w="76200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3" name="Connecteur droit avec flèche 42"/>
          <p:cNvCxnSpPr/>
          <p:nvPr/>
        </p:nvCxnSpPr>
        <p:spPr>
          <a:xfrm>
            <a:off x="4535172" y="5825852"/>
            <a:ext cx="9465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5669539" y="5167265"/>
            <a:ext cx="1295398" cy="1240971"/>
          </a:xfrm>
          <a:prstGeom prst="rect">
            <a:avLst/>
          </a:prstGeom>
          <a:ln w="76200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0" name="Connecteur droit avec flèche 49"/>
          <p:cNvCxnSpPr/>
          <p:nvPr/>
        </p:nvCxnSpPr>
        <p:spPr>
          <a:xfrm>
            <a:off x="7191906" y="5798633"/>
            <a:ext cx="9465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8326425" y="5167264"/>
            <a:ext cx="1295398" cy="1240971"/>
          </a:xfrm>
          <a:prstGeom prst="rect">
            <a:avLst/>
          </a:prstGeom>
          <a:ln w="76200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2" name="Connecteur droit avec flèche 51"/>
          <p:cNvCxnSpPr/>
          <p:nvPr/>
        </p:nvCxnSpPr>
        <p:spPr>
          <a:xfrm>
            <a:off x="9891563" y="5776859"/>
            <a:ext cx="9465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11107890" y="5167264"/>
            <a:ext cx="6767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…</a:t>
            </a:r>
            <a:endParaRPr lang="fr-FR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-379766" y="4046605"/>
            <a:ext cx="1172305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4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Example</a:t>
            </a:r>
            <a:r>
              <a:rPr lang="fr-FR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« </a:t>
            </a:r>
            <a:r>
              <a:rPr lang="fr-FR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</a:t>
            </a:r>
            <a:r>
              <a:rPr lang="fr-FR" sz="2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</a:t>
            </a:r>
            <a:r>
              <a:rPr lang="fr-FR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sz="2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</a:t>
            </a:r>
            <a:r>
              <a:rPr lang="fr-FR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sz="2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project</a:t>
            </a:r>
            <a:r>
              <a:rPr lang="fr-FR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in </a:t>
            </a:r>
            <a:r>
              <a:rPr lang="fr-FR" sz="2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</a:t>
            </a:r>
            <a:r>
              <a:rPr lang="fr-FR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sz="2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project</a:t>
            </a:r>
            <a:r>
              <a:rPr lang="fr-FR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 </a:t>
            </a:r>
            <a:r>
              <a:rPr lang="fr-FR" sz="2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will</a:t>
            </a:r>
            <a:r>
              <a:rPr lang="fr-FR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talk about Block </a:t>
            </a:r>
            <a:r>
              <a:rPr lang="fr-FR" sz="2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Cipher</a:t>
            </a:r>
            <a:r>
              <a:rPr lang="fr-FR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as </a:t>
            </a:r>
            <a:r>
              <a:rPr lang="fr-FR" sz="2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below</a:t>
            </a:r>
            <a:r>
              <a:rPr lang="fr-FR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!</a:t>
            </a:r>
            <a:r>
              <a:rPr lang="fr-FR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 »</a:t>
            </a:r>
            <a:endParaRPr lang="fr-F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838991" y="4842435"/>
            <a:ext cx="76976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1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128 Bits</a:t>
            </a:r>
            <a:endParaRPr lang="fr-FR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314812" y="4836759"/>
            <a:ext cx="7697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128 Bits</a:t>
            </a:r>
          </a:p>
        </p:txBody>
      </p:sp>
      <p:sp>
        <p:nvSpPr>
          <p:cNvPr id="58" name="Rectangle 57"/>
          <p:cNvSpPr/>
          <p:nvPr/>
        </p:nvSpPr>
        <p:spPr>
          <a:xfrm>
            <a:off x="5932357" y="4831450"/>
            <a:ext cx="7697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128 Bits</a:t>
            </a:r>
          </a:p>
        </p:txBody>
      </p:sp>
      <p:sp>
        <p:nvSpPr>
          <p:cNvPr id="59" name="Rectangle 58"/>
          <p:cNvSpPr/>
          <p:nvPr/>
        </p:nvSpPr>
        <p:spPr>
          <a:xfrm>
            <a:off x="8589243" y="4831450"/>
            <a:ext cx="7697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128 Bits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343789" y="1349087"/>
            <a:ext cx="284026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</a:t>
            </a:r>
            <a:r>
              <a:rPr lang="fr-FR" sz="2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Birthday</a:t>
            </a:r>
            <a:r>
              <a:rPr lang="fr-F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sz="2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Paradox</a:t>
            </a:r>
            <a:endParaRPr lang="fr-F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17714" y="4065556"/>
            <a:ext cx="11756572" cy="270535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3" name="Rectangle 62"/>
          <p:cNvSpPr/>
          <p:nvPr/>
        </p:nvSpPr>
        <p:spPr>
          <a:xfrm>
            <a:off x="3932370" y="2004302"/>
            <a:ext cx="181940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the 64 Bits :</a:t>
            </a:r>
            <a:endParaRPr lang="fr-F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861723" y="2019691"/>
            <a:ext cx="444115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BE" dirty="0" smtClean="0"/>
              <a:t>2(power)32 </a:t>
            </a:r>
            <a:r>
              <a:rPr lang="fr-BE" dirty="0"/>
              <a:t>× 8 B = 32 </a:t>
            </a:r>
            <a:r>
              <a:rPr lang="fr-BE" dirty="0" smtClean="0"/>
              <a:t>GB of data </a:t>
            </a:r>
            <a:r>
              <a:rPr lang="fr-BE" dirty="0" err="1" smtClean="0"/>
              <a:t>safely</a:t>
            </a:r>
            <a:r>
              <a:rPr lang="fr-BE" dirty="0" smtClean="0"/>
              <a:t> sent. </a:t>
            </a:r>
            <a:endParaRPr lang="fr-F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908123" y="2697753"/>
            <a:ext cx="194925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the 128 Bits :</a:t>
            </a:r>
            <a:endParaRPr lang="fr-F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857376" y="2713142"/>
            <a:ext cx="467519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BE" dirty="0" smtClean="0"/>
              <a:t>2(power)64 </a:t>
            </a:r>
            <a:r>
              <a:rPr lang="fr-BE" dirty="0"/>
              <a:t>× </a:t>
            </a:r>
            <a:r>
              <a:rPr lang="fr-BE" dirty="0" smtClean="0"/>
              <a:t>16 </a:t>
            </a:r>
            <a:r>
              <a:rPr lang="fr-BE" dirty="0"/>
              <a:t>B = </a:t>
            </a:r>
            <a:r>
              <a:rPr lang="fr-BE" dirty="0" smtClean="0"/>
              <a:t>256 </a:t>
            </a:r>
            <a:r>
              <a:rPr lang="fr-BE" dirty="0"/>
              <a:t>E</a:t>
            </a:r>
            <a:r>
              <a:rPr lang="fr-BE" dirty="0" smtClean="0"/>
              <a:t>B of data </a:t>
            </a:r>
            <a:r>
              <a:rPr lang="fr-BE" dirty="0" err="1" smtClean="0"/>
              <a:t>safely</a:t>
            </a:r>
            <a:r>
              <a:rPr lang="fr-BE" dirty="0" smtClean="0"/>
              <a:t> sent. </a:t>
            </a:r>
            <a:endParaRPr lang="fr-F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1807028" y="730320"/>
            <a:ext cx="0" cy="29718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424543" y="2166257"/>
            <a:ext cx="284117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06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2" grpId="0" animBg="1"/>
      <p:bldP spid="3" grpId="0"/>
      <p:bldP spid="3" grpId="1"/>
      <p:bldP spid="23" grpId="0"/>
      <p:bldP spid="24" grpId="0"/>
      <p:bldP spid="38" grpId="0" animBg="1"/>
      <p:bldP spid="42" grpId="0" animBg="1"/>
      <p:bldP spid="49" grpId="0" animBg="1"/>
      <p:bldP spid="51" grpId="0" animBg="1"/>
      <p:bldP spid="53" grpId="0"/>
      <p:bldP spid="55" grpId="0"/>
      <p:bldP spid="56" grpId="0"/>
      <p:bldP spid="57" grpId="0"/>
      <p:bldP spid="58" grpId="0"/>
      <p:bldP spid="59" grpId="0"/>
      <p:bldP spid="60" grpId="0"/>
      <p:bldP spid="62" grpId="0" animBg="1"/>
      <p:bldP spid="63" grpId="0"/>
      <p:bldP spid="64" grpId="0"/>
      <p:bldP spid="65" grpId="0"/>
      <p:bldP spid="6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0">
              <a:schemeClr val="tx1"/>
            </a:gs>
            <a:gs pos="100000">
              <a:schemeClr val="bg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/>
          <p:cNvSpPr/>
          <p:nvPr/>
        </p:nvSpPr>
        <p:spPr>
          <a:xfrm>
            <a:off x="10515600" y="4698463"/>
            <a:ext cx="1143000" cy="8826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9" name="Rectangle 78"/>
          <p:cNvSpPr/>
          <p:nvPr/>
        </p:nvSpPr>
        <p:spPr>
          <a:xfrm>
            <a:off x="1673259" y="907421"/>
            <a:ext cx="1984341" cy="24127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8" name="Rectangle 77"/>
          <p:cNvSpPr/>
          <p:nvPr/>
        </p:nvSpPr>
        <p:spPr>
          <a:xfrm>
            <a:off x="3657600" y="3906615"/>
            <a:ext cx="6731400" cy="27554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7" name="Rectangle 66"/>
          <p:cNvSpPr/>
          <p:nvPr/>
        </p:nvSpPr>
        <p:spPr>
          <a:xfrm>
            <a:off x="744531" y="2024743"/>
            <a:ext cx="790355" cy="6204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6" name="Rectangle 65"/>
          <p:cNvSpPr/>
          <p:nvPr/>
        </p:nvSpPr>
        <p:spPr>
          <a:xfrm>
            <a:off x="205050" y="4474132"/>
            <a:ext cx="3122183" cy="17268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" name="Rectangle 46"/>
          <p:cNvSpPr/>
          <p:nvPr/>
        </p:nvSpPr>
        <p:spPr>
          <a:xfrm>
            <a:off x="3964615" y="4479612"/>
            <a:ext cx="1533401" cy="133322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1" name="Rectangle 40"/>
          <p:cNvSpPr/>
          <p:nvPr/>
        </p:nvSpPr>
        <p:spPr>
          <a:xfrm>
            <a:off x="44906" y="64264"/>
            <a:ext cx="5431971" cy="369025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Rectangle 1"/>
          <p:cNvSpPr/>
          <p:nvPr/>
        </p:nvSpPr>
        <p:spPr>
          <a:xfrm>
            <a:off x="1699458" y="119743"/>
            <a:ext cx="188468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ENCRYPT</a:t>
            </a:r>
            <a:endParaRPr lang="fr-FR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75097" y="1642692"/>
            <a:ext cx="1533401" cy="133322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 4"/>
          <p:cNvSpPr/>
          <p:nvPr/>
        </p:nvSpPr>
        <p:spPr>
          <a:xfrm>
            <a:off x="830821" y="2103772"/>
            <a:ext cx="55515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Key</a:t>
            </a:r>
            <a:endParaRPr lang="fr-F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89658" y="960649"/>
            <a:ext cx="110427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Message</a:t>
            </a:r>
            <a:endParaRPr lang="fr-F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99651" y="2103772"/>
            <a:ext cx="93166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</a:t>
            </a:r>
            <a:endParaRPr lang="fr-F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" name="Connecteur droit avec flèche 10"/>
          <p:cNvCxnSpPr>
            <a:stCxn id="6" idx="2"/>
            <a:endCxn id="4" idx="0"/>
          </p:cNvCxnSpPr>
          <p:nvPr/>
        </p:nvCxnSpPr>
        <p:spPr>
          <a:xfrm>
            <a:off x="2641797" y="1360759"/>
            <a:ext cx="1" cy="281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5" idx="3"/>
            <a:endCxn id="4" idx="1"/>
          </p:cNvCxnSpPr>
          <p:nvPr/>
        </p:nvCxnSpPr>
        <p:spPr>
          <a:xfrm>
            <a:off x="1385973" y="2303827"/>
            <a:ext cx="489124" cy="5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4" idx="3"/>
            <a:endCxn id="7" idx="1"/>
          </p:cNvCxnSpPr>
          <p:nvPr/>
        </p:nvCxnSpPr>
        <p:spPr>
          <a:xfrm flipV="1">
            <a:off x="3408498" y="2303827"/>
            <a:ext cx="391153" cy="5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993381" y="1827041"/>
            <a:ext cx="1318181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8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AES</a:t>
            </a:r>
          </a:p>
          <a:p>
            <a:pPr algn="ctr"/>
            <a:r>
              <a:rPr lang="fr-FR" sz="2800" b="1" cap="none" spc="0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Encrypt</a:t>
            </a:r>
            <a:endParaRPr lang="fr-F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439903" y="1642692"/>
            <a:ext cx="1533401" cy="133322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3" name="Rectangle 32"/>
          <p:cNvSpPr/>
          <p:nvPr/>
        </p:nvSpPr>
        <p:spPr>
          <a:xfrm>
            <a:off x="7395627" y="2103772"/>
            <a:ext cx="55515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Key</a:t>
            </a:r>
            <a:endParaRPr lang="fr-F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105150" y="960649"/>
            <a:ext cx="220291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Encrypted</a:t>
            </a:r>
            <a:r>
              <a:rPr lang="fr-F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message</a:t>
            </a:r>
            <a:endParaRPr lang="fr-F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0364457" y="2103772"/>
            <a:ext cx="93166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</a:t>
            </a:r>
            <a:endParaRPr lang="fr-F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6" name="Connecteur droit avec flèche 35"/>
          <p:cNvCxnSpPr>
            <a:stCxn id="34" idx="2"/>
            <a:endCxn id="32" idx="0"/>
          </p:cNvCxnSpPr>
          <p:nvPr/>
        </p:nvCxnSpPr>
        <p:spPr>
          <a:xfrm flipH="1">
            <a:off x="9206604" y="1360759"/>
            <a:ext cx="2" cy="281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33" idx="3"/>
            <a:endCxn id="32" idx="1"/>
          </p:cNvCxnSpPr>
          <p:nvPr/>
        </p:nvCxnSpPr>
        <p:spPr>
          <a:xfrm>
            <a:off x="7950779" y="2303827"/>
            <a:ext cx="489124" cy="5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>
            <a:stCxn id="32" idx="3"/>
            <a:endCxn id="35" idx="1"/>
          </p:cNvCxnSpPr>
          <p:nvPr/>
        </p:nvCxnSpPr>
        <p:spPr>
          <a:xfrm flipV="1">
            <a:off x="9973304" y="2303827"/>
            <a:ext cx="391153" cy="5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8505931" y="1821293"/>
            <a:ext cx="1358257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AES</a:t>
            </a:r>
          </a:p>
          <a:p>
            <a:pPr algn="ctr"/>
            <a:r>
              <a:rPr lang="fr-FR" sz="2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</a:t>
            </a:r>
            <a:r>
              <a:rPr lang="fr-FR" sz="28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crypt</a:t>
            </a:r>
            <a:endParaRPr lang="fr-F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274170" y="64264"/>
            <a:ext cx="186486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DECRYPT</a:t>
            </a:r>
            <a:endParaRPr lang="fr-FR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243578" y="64264"/>
            <a:ext cx="5856118" cy="369025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3" name="Rectangle 42"/>
          <p:cNvSpPr/>
          <p:nvPr/>
        </p:nvSpPr>
        <p:spPr>
          <a:xfrm>
            <a:off x="44906" y="3852539"/>
            <a:ext cx="12054790" cy="28966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4" name="Rectangle 43"/>
          <p:cNvSpPr/>
          <p:nvPr/>
        </p:nvSpPr>
        <p:spPr>
          <a:xfrm>
            <a:off x="205050" y="4946171"/>
            <a:ext cx="55515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Key</a:t>
            </a:r>
            <a:endParaRPr lang="fr-F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966283" y="4872354"/>
            <a:ext cx="2085538" cy="54378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224894" y="4698463"/>
            <a:ext cx="101284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Initial </a:t>
            </a:r>
          </a:p>
          <a:p>
            <a:pPr algn="ctr"/>
            <a:r>
              <a:rPr lang="fr-FR" sz="2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Round</a:t>
            </a:r>
            <a:endParaRPr lang="fr-FR" sz="2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259249" y="4474132"/>
            <a:ext cx="1533401" cy="133322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" name="Rectangle 48"/>
          <p:cNvSpPr/>
          <p:nvPr/>
        </p:nvSpPr>
        <p:spPr>
          <a:xfrm>
            <a:off x="8621309" y="4479612"/>
            <a:ext cx="1533401" cy="133322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" name="Rectangle 49"/>
          <p:cNvSpPr/>
          <p:nvPr/>
        </p:nvSpPr>
        <p:spPr>
          <a:xfrm>
            <a:off x="10623291" y="4946171"/>
            <a:ext cx="93166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</a:t>
            </a:r>
            <a:endParaRPr lang="fr-FR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008780" y="4913413"/>
            <a:ext cx="201805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Key Expansion</a:t>
            </a:r>
            <a:endParaRPr lang="fr-FR" sz="2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381798" y="4848358"/>
            <a:ext cx="128830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Round</a:t>
            </a:r>
            <a:endParaRPr lang="fr-FR" sz="3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915654" y="4750156"/>
            <a:ext cx="101284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Final </a:t>
            </a:r>
          </a:p>
          <a:p>
            <a:pPr algn="ctr"/>
            <a:r>
              <a:rPr lang="fr-FR" sz="2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Round</a:t>
            </a:r>
            <a:endParaRPr lang="fr-FR" sz="2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cxnSp>
        <p:nvCxnSpPr>
          <p:cNvPr id="55" name="Connecteur droit avec flèche 54"/>
          <p:cNvCxnSpPr>
            <a:stCxn id="45" idx="3"/>
            <a:endCxn id="47" idx="1"/>
          </p:cNvCxnSpPr>
          <p:nvPr/>
        </p:nvCxnSpPr>
        <p:spPr>
          <a:xfrm>
            <a:off x="3051821" y="5144246"/>
            <a:ext cx="912794" cy="1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>
            <a:stCxn id="47" idx="3"/>
            <a:endCxn id="48" idx="1"/>
          </p:cNvCxnSpPr>
          <p:nvPr/>
        </p:nvCxnSpPr>
        <p:spPr>
          <a:xfrm flipV="1">
            <a:off x="5498016" y="5140747"/>
            <a:ext cx="761233" cy="5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>
            <a:stCxn id="48" idx="3"/>
            <a:endCxn id="49" idx="1"/>
          </p:cNvCxnSpPr>
          <p:nvPr/>
        </p:nvCxnSpPr>
        <p:spPr>
          <a:xfrm>
            <a:off x="7792650" y="5140747"/>
            <a:ext cx="828659" cy="5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49" idx="3"/>
            <a:endCxn id="50" idx="1"/>
          </p:cNvCxnSpPr>
          <p:nvPr/>
        </p:nvCxnSpPr>
        <p:spPr>
          <a:xfrm flipV="1">
            <a:off x="10154710" y="5146226"/>
            <a:ext cx="4685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>
            <a:stCxn id="44" idx="3"/>
            <a:endCxn id="45" idx="1"/>
          </p:cNvCxnSpPr>
          <p:nvPr/>
        </p:nvCxnSpPr>
        <p:spPr>
          <a:xfrm flipV="1">
            <a:off x="760202" y="5144246"/>
            <a:ext cx="206081" cy="1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>
            <a:stCxn id="67" idx="2"/>
            <a:endCxn id="66" idx="0"/>
          </p:cNvCxnSpPr>
          <p:nvPr/>
        </p:nvCxnSpPr>
        <p:spPr>
          <a:xfrm>
            <a:off x="1139709" y="2645229"/>
            <a:ext cx="626433" cy="18289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4310370" y="3906615"/>
            <a:ext cx="829201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Message</a:t>
            </a:r>
            <a:endParaRPr lang="fr-FR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1" name="Connecteur droit avec flèche 70"/>
          <p:cNvCxnSpPr/>
          <p:nvPr/>
        </p:nvCxnSpPr>
        <p:spPr>
          <a:xfrm>
            <a:off x="4724971" y="4215442"/>
            <a:ext cx="1" cy="281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4047348" y="5862415"/>
            <a:ext cx="135524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1600" b="0" cap="none" spc="0" dirty="0" err="1" smtClean="0">
                <a:ln w="0">
                  <a:solidFill>
                    <a:schemeClr val="bg1"/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AddRoundKey</a:t>
            </a:r>
            <a:endParaRPr lang="fr-FR" sz="1600" b="0" cap="none" spc="0" dirty="0">
              <a:ln w="0">
                <a:solidFill>
                  <a:schemeClr val="bg1"/>
                </a:solidFill>
              </a:ln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6459577" y="5788874"/>
            <a:ext cx="1210523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1400" dirty="0" err="1" smtClean="0">
                <a:ln w="0">
                  <a:solidFill>
                    <a:schemeClr val="bg1"/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SubBytes</a:t>
            </a:r>
            <a:endParaRPr lang="fr-FR" sz="1400" dirty="0" smtClean="0">
              <a:ln w="0">
                <a:solidFill>
                  <a:schemeClr val="bg1"/>
                </a:solidFill>
              </a:ln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fr-FR" sz="1400" b="0" cap="none" spc="0" dirty="0" err="1" smtClean="0">
                <a:ln w="0">
                  <a:solidFill>
                    <a:schemeClr val="bg1"/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ShiftRows</a:t>
            </a:r>
            <a:endParaRPr lang="fr-FR" sz="1400" b="0" cap="none" spc="0" dirty="0" smtClean="0">
              <a:ln w="0">
                <a:solidFill>
                  <a:schemeClr val="bg1"/>
                </a:solidFill>
              </a:ln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fr-FR" sz="1400" dirty="0" err="1" smtClean="0">
                <a:ln w="0">
                  <a:solidFill>
                    <a:schemeClr val="bg1"/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MixColumns</a:t>
            </a:r>
            <a:endParaRPr lang="fr-FR" sz="1400" dirty="0" smtClean="0">
              <a:ln w="0">
                <a:solidFill>
                  <a:schemeClr val="bg1"/>
                </a:solidFill>
              </a:ln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fr-FR" sz="1400" b="0" cap="none" spc="0" dirty="0" err="1" smtClean="0">
                <a:ln w="0">
                  <a:solidFill>
                    <a:schemeClr val="bg1"/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AddRoundKey</a:t>
            </a:r>
            <a:endParaRPr lang="fr-FR" sz="1400" b="0" cap="none" spc="0" dirty="0" smtClean="0">
              <a:ln w="0">
                <a:solidFill>
                  <a:schemeClr val="bg1"/>
                </a:solidFill>
              </a:ln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1" name="Connecteur droit avec flèche 80"/>
          <p:cNvCxnSpPr>
            <a:stCxn id="79" idx="2"/>
          </p:cNvCxnSpPr>
          <p:nvPr/>
        </p:nvCxnSpPr>
        <p:spPr>
          <a:xfrm>
            <a:off x="2665430" y="3320143"/>
            <a:ext cx="992170" cy="8431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8816812" y="5848357"/>
            <a:ext cx="1210524" cy="7386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1400" dirty="0" err="1" smtClean="0">
                <a:ln w="0">
                  <a:solidFill>
                    <a:schemeClr val="bg1"/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SubBytes</a:t>
            </a:r>
            <a:endParaRPr lang="fr-FR" sz="1400" dirty="0" smtClean="0">
              <a:ln w="0">
                <a:solidFill>
                  <a:schemeClr val="bg1"/>
                </a:solidFill>
              </a:ln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fr-FR" sz="1400" b="0" cap="none" spc="0" dirty="0" err="1" smtClean="0">
                <a:ln w="0">
                  <a:solidFill>
                    <a:schemeClr val="bg1"/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ShiftRows</a:t>
            </a:r>
            <a:endParaRPr lang="fr-FR" sz="1400" dirty="0" smtClean="0">
              <a:ln w="0">
                <a:solidFill>
                  <a:schemeClr val="bg1"/>
                </a:solidFill>
              </a:ln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fr-FR" sz="1400" b="0" cap="none" spc="0" dirty="0" err="1" smtClean="0">
                <a:ln w="0">
                  <a:solidFill>
                    <a:schemeClr val="bg1"/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AddRoundKey</a:t>
            </a:r>
            <a:endParaRPr lang="fr-FR" sz="1400" b="0" cap="none" spc="0" dirty="0" smtClean="0">
              <a:ln w="0">
                <a:solidFill>
                  <a:schemeClr val="bg1"/>
                </a:solidFill>
              </a:ln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3731211" y="1899150"/>
            <a:ext cx="1143000" cy="8826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95" name="Connecteur en angle 94"/>
          <p:cNvCxnSpPr>
            <a:stCxn id="87" idx="2"/>
            <a:endCxn id="86" idx="0"/>
          </p:cNvCxnSpPr>
          <p:nvPr/>
        </p:nvCxnSpPr>
        <p:spPr>
          <a:xfrm rot="16200000" flipH="1">
            <a:off x="6736594" y="347956"/>
            <a:ext cx="1916623" cy="6784389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144351" y="5291337"/>
            <a:ext cx="81785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1600" dirty="0" smtClean="0">
                <a:ln w="0">
                  <a:solidFill>
                    <a:schemeClr val="bg1"/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128 Bit </a:t>
            </a:r>
          </a:p>
          <a:p>
            <a:pPr algn="ctr"/>
            <a:r>
              <a:rPr lang="fr-FR" sz="1600" b="0" cap="none" spc="0" dirty="0" smtClean="0">
                <a:ln w="0">
                  <a:solidFill>
                    <a:schemeClr val="bg1"/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192 Bit</a:t>
            </a:r>
          </a:p>
          <a:p>
            <a:pPr algn="ctr"/>
            <a:r>
              <a:rPr lang="fr-FR" sz="1600" dirty="0" smtClean="0">
                <a:ln w="0">
                  <a:solidFill>
                    <a:schemeClr val="bg1"/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256 Bit</a:t>
            </a:r>
            <a:endParaRPr lang="fr-FR" sz="1600" b="0" cap="none" spc="0" dirty="0">
              <a:ln w="0">
                <a:solidFill>
                  <a:schemeClr val="bg1"/>
                </a:solidFill>
              </a:ln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1926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79" grpId="0" animBg="1"/>
      <p:bldP spid="78" grpId="0" animBg="1"/>
      <p:bldP spid="67" grpId="0" animBg="1"/>
      <p:bldP spid="66" grpId="0" animBg="1"/>
      <p:bldP spid="47" grpId="0" animBg="1"/>
      <p:bldP spid="41" grpId="0" animBg="1"/>
      <p:bldP spid="2" grpId="0"/>
      <p:bldP spid="4" grpId="0" animBg="1"/>
      <p:bldP spid="5" grpId="0"/>
      <p:bldP spid="6" grpId="0"/>
      <p:bldP spid="7" grpId="0"/>
      <p:bldP spid="31" grpId="0"/>
      <p:bldP spid="32" grpId="0" animBg="1"/>
      <p:bldP spid="33" grpId="0"/>
      <p:bldP spid="34" grpId="0"/>
      <p:bldP spid="35" grpId="0"/>
      <p:bldP spid="39" grpId="0"/>
      <p:bldP spid="40" grpId="0"/>
      <p:bldP spid="42" grpId="0" animBg="1"/>
      <p:bldP spid="43" grpId="0" animBg="1"/>
      <p:bldP spid="44" grpId="0"/>
      <p:bldP spid="45" grpId="0" animBg="1"/>
      <p:bldP spid="46" grpId="0"/>
      <p:bldP spid="48" grpId="0" animBg="1"/>
      <p:bldP spid="49" grpId="0" animBg="1"/>
      <p:bldP spid="50" grpId="0"/>
      <p:bldP spid="51" grpId="0"/>
      <p:bldP spid="52" grpId="0"/>
      <p:bldP spid="53" grpId="0"/>
      <p:bldP spid="70" grpId="0"/>
      <p:bldP spid="74" grpId="0"/>
      <p:bldP spid="75" grpId="0"/>
      <p:bldP spid="85" grpId="0"/>
      <p:bldP spid="87" grpId="0" animBg="1"/>
      <p:bldP spid="97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1217</TotalTime>
  <Words>355</Words>
  <Application>Microsoft Office PowerPoint</Application>
  <PresentationFormat>Grand écran</PresentationFormat>
  <Paragraphs>169</Paragraphs>
  <Slides>18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Thème Office</vt:lpstr>
      <vt:lpstr>The AES  Block Cypher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Nyrhu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AES  Block Cypher</dc:title>
  <dc:creator>God</dc:creator>
  <cp:lastModifiedBy>God</cp:lastModifiedBy>
  <cp:revision>81</cp:revision>
  <dcterms:created xsi:type="dcterms:W3CDTF">2017-10-16T09:26:37Z</dcterms:created>
  <dcterms:modified xsi:type="dcterms:W3CDTF">2018-01-05T15:50:28Z</dcterms:modified>
</cp:coreProperties>
</file>